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4"/>
  </p:sldMasterIdLst>
  <p:notesMasterIdLst>
    <p:notesMasterId r:id="rId27"/>
  </p:notesMasterIdLst>
  <p:handoutMasterIdLst>
    <p:handoutMasterId r:id="rId28"/>
  </p:handoutMasterIdLst>
  <p:sldIdLst>
    <p:sldId id="278" r:id="rId5"/>
    <p:sldId id="281" r:id="rId6"/>
    <p:sldId id="303" r:id="rId7"/>
    <p:sldId id="305" r:id="rId8"/>
    <p:sldId id="304" r:id="rId9"/>
    <p:sldId id="306" r:id="rId10"/>
    <p:sldId id="307" r:id="rId11"/>
    <p:sldId id="308" r:id="rId12"/>
    <p:sldId id="309" r:id="rId13"/>
    <p:sldId id="310" r:id="rId14"/>
    <p:sldId id="312" r:id="rId15"/>
    <p:sldId id="311" r:id="rId16"/>
    <p:sldId id="313" r:id="rId17"/>
    <p:sldId id="292" r:id="rId18"/>
    <p:sldId id="314" r:id="rId19"/>
    <p:sldId id="315" r:id="rId20"/>
    <p:sldId id="316" r:id="rId21"/>
    <p:sldId id="317" r:id="rId22"/>
    <p:sldId id="318" r:id="rId23"/>
    <p:sldId id="319" r:id="rId24"/>
    <p:sldId id="299" r:id="rId25"/>
    <p:sldId id="320" r:id="rId26"/>
  </p:sldIdLst>
  <p:sldSz cx="12192000" cy="6858000"/>
  <p:notesSz cx="6645275" cy="9775825"/>
  <p:embeddedFontLst>
    <p:embeddedFont>
      <p:font typeface="Montserrat" panose="00000500000000000000" pitchFamily="2" charset="0"/>
      <p:regular r:id="rId29"/>
      <p:bold r:id="rId30"/>
      <p:italic r:id="rId31"/>
      <p:boldItalic r:id="rId32"/>
    </p:embeddedFont>
  </p:embeddedFontLst>
  <p:custDataLst>
    <p:tags r:id="rId3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377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arrow, Joshua" initials="BJ" lastIdx="30" clrIdx="0">
    <p:extLst>
      <p:ext uri="{19B8F6BF-5375-455C-9EA6-DF929625EA0E}">
        <p15:presenceInfo xmlns:p15="http://schemas.microsoft.com/office/powerpoint/2012/main" userId="S-1-5-21-3476036342-1731177862-1559577602-51474" providerId="AD"/>
      </p:ext>
    </p:extLst>
  </p:cmAuthor>
  <p:cmAuthor id="2" name="Singh, Vaishali" initials="SV" lastIdx="7" clrIdx="1">
    <p:extLst>
      <p:ext uri="{19B8F6BF-5375-455C-9EA6-DF929625EA0E}">
        <p15:presenceInfo xmlns:p15="http://schemas.microsoft.com/office/powerpoint/2012/main" userId="S-1-5-21-3476036342-1731177862-1559577602-1552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050"/>
    <a:srgbClr val="09EDB8"/>
    <a:srgbClr val="F91258"/>
    <a:srgbClr val="7E007C"/>
    <a:srgbClr val="28CFF9"/>
    <a:srgbClr val="F3622C"/>
    <a:srgbClr val="31D3AE"/>
    <a:srgbClr val="F3F3F3"/>
    <a:srgbClr val="F4F4F4"/>
    <a:srgbClr val="3D6E7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2804509-7581-DFA3-B3CB-44E6A75A5904}" v="36" dt="2023-08-23T14:07:50.552"/>
    <p1510:client id="{E91F02AD-D7E2-8C68-DA9A-A1078253D111}" v="2" dt="2023-08-23T11:34:29.70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934" autoAdjust="0"/>
    <p:restoredTop sz="73430" autoAdjust="0"/>
  </p:normalViewPr>
  <p:slideViewPr>
    <p:cSldViewPr snapToGrid="0" snapToObjects="1" showGuides="1">
      <p:cViewPr varScale="1">
        <p:scale>
          <a:sx n="46" d="100"/>
          <a:sy n="46" d="100"/>
        </p:scale>
        <p:origin x="53" y="394"/>
      </p:cViewPr>
      <p:guideLst>
        <p:guide pos="3840"/>
        <p:guide orient="horz" pos="3770"/>
      </p:guideLst>
    </p:cSldViewPr>
  </p:slideViewPr>
  <p:outlineViewPr>
    <p:cViewPr>
      <p:scale>
        <a:sx n="33" d="100"/>
        <a:sy n="33" d="100"/>
      </p:scale>
      <p:origin x="0" y="0"/>
    </p:cViewPr>
    <p:sldLst>
      <p:sld r:id="rId1" collapse="1"/>
      <p:sld r:id="rId2" collapse="1"/>
    </p:sldLst>
  </p:outlineViewPr>
  <p:notesTextViewPr>
    <p:cViewPr>
      <p:scale>
        <a:sx n="3" d="2"/>
        <a:sy n="3" d="2"/>
      </p:scale>
      <p:origin x="0" y="0"/>
    </p:cViewPr>
  </p:notesTextViewPr>
  <p:sorterViewPr>
    <p:cViewPr>
      <p:scale>
        <a:sx n="66" d="100"/>
        <a:sy n="66" d="100"/>
      </p:scale>
      <p:origin x="0" y="0"/>
    </p:cViewPr>
  </p:sorterViewPr>
  <p:notesViewPr>
    <p:cSldViewPr snapToGrid="0" snapToObjects="1" showGuides="1">
      <p:cViewPr varScale="1">
        <p:scale>
          <a:sx n="83" d="100"/>
          <a:sy n="83" d="100"/>
        </p:scale>
        <p:origin x="3990" y="9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5/10/relationships/revisionInfo" Target="revisionInfo.xml"/><Relationship Id="rId21" Type="http://schemas.openxmlformats.org/officeDocument/2006/relationships/slide" Target="slides/slide17.xml"/><Relationship Id="rId34"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gs" Target="tags/tag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1.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4.fntdata"/><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3.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font" Target="fonts/font2.fntdata"/><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_rels/viewProps.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2879725" cy="49053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763964" y="1"/>
            <a:ext cx="2879725" cy="490538"/>
          </a:xfrm>
          <a:prstGeom prst="rect">
            <a:avLst/>
          </a:prstGeom>
        </p:spPr>
        <p:txBody>
          <a:bodyPr vert="horz" lIns="91440" tIns="45720" rIns="91440" bIns="45720" rtlCol="0"/>
          <a:lstStyle>
            <a:lvl1pPr algn="r">
              <a:defRPr sz="1200"/>
            </a:lvl1pPr>
          </a:lstStyle>
          <a:p>
            <a:fld id="{86D088FE-3E68-47FE-8BA4-634CD34BABBC}" type="datetimeFigureOut">
              <a:rPr lang="en-GB" smtClean="0"/>
              <a:t>31/01/2024</a:t>
            </a:fld>
            <a:endParaRPr lang="en-GB"/>
          </a:p>
        </p:txBody>
      </p:sp>
      <p:sp>
        <p:nvSpPr>
          <p:cNvPr id="4" name="Footer Placeholder 3"/>
          <p:cNvSpPr>
            <a:spLocks noGrp="1"/>
          </p:cNvSpPr>
          <p:nvPr>
            <p:ph type="ftr" sz="quarter" idx="2"/>
          </p:nvPr>
        </p:nvSpPr>
        <p:spPr>
          <a:xfrm>
            <a:off x="1" y="9285289"/>
            <a:ext cx="2879725" cy="490536"/>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763964" y="9285289"/>
            <a:ext cx="2879725" cy="490536"/>
          </a:xfrm>
          <a:prstGeom prst="rect">
            <a:avLst/>
          </a:prstGeom>
        </p:spPr>
        <p:txBody>
          <a:bodyPr vert="horz" lIns="91440" tIns="45720" rIns="91440" bIns="45720" rtlCol="0" anchor="b"/>
          <a:lstStyle>
            <a:lvl1pPr algn="r">
              <a:defRPr sz="1200"/>
            </a:lvl1pPr>
          </a:lstStyle>
          <a:p>
            <a:fld id="{29B31C5D-0DE0-4486-9782-41885BE58160}" type="slidenum">
              <a:rPr lang="en-GB" smtClean="0"/>
              <a:t>‹#›</a:t>
            </a:fld>
            <a:endParaRPr lang="en-GB"/>
          </a:p>
        </p:txBody>
      </p:sp>
    </p:spTree>
    <p:extLst>
      <p:ext uri="{BB962C8B-B14F-4D97-AF65-F5344CB8AC3E}">
        <p14:creationId xmlns:p14="http://schemas.microsoft.com/office/powerpoint/2010/main" val="299308254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14.jpeg>
</file>

<file path=ppt/media/image15.jpeg>
</file>

<file path=ppt/media/image17.png>
</file>

<file path=ppt/media/image2.jpeg>
</file>

<file path=ppt/media/image3.png>
</file>

<file path=ppt/media/image4.sv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2879619" cy="490489"/>
          </a:xfrm>
          <a:prstGeom prst="rect">
            <a:avLst/>
          </a:prstGeom>
        </p:spPr>
        <p:txBody>
          <a:bodyPr vert="horz" lIns="91440" tIns="45720" rIns="91440" bIns="45720" rtlCol="0"/>
          <a:lstStyle>
            <a:lvl1pPr algn="l">
              <a:defRPr sz="1200">
                <a:latin typeface="Montserrat" panose="00000500000000000000" pitchFamily="2" charset="0"/>
              </a:defRPr>
            </a:lvl1pPr>
          </a:lstStyle>
          <a:p>
            <a:endParaRPr lang="en-GB" dirty="0"/>
          </a:p>
        </p:txBody>
      </p:sp>
      <p:sp>
        <p:nvSpPr>
          <p:cNvPr id="3" name="Date Placeholder 2"/>
          <p:cNvSpPr>
            <a:spLocks noGrp="1"/>
          </p:cNvSpPr>
          <p:nvPr>
            <p:ph type="dt" idx="1"/>
          </p:nvPr>
        </p:nvSpPr>
        <p:spPr>
          <a:xfrm>
            <a:off x="3764119" y="0"/>
            <a:ext cx="2879619" cy="490489"/>
          </a:xfrm>
          <a:prstGeom prst="rect">
            <a:avLst/>
          </a:prstGeom>
        </p:spPr>
        <p:txBody>
          <a:bodyPr vert="horz" lIns="91440" tIns="45720" rIns="91440" bIns="45720" rtlCol="0"/>
          <a:lstStyle>
            <a:lvl1pPr algn="r">
              <a:defRPr sz="1200">
                <a:latin typeface="Montserrat" panose="00000500000000000000" pitchFamily="2" charset="0"/>
              </a:defRPr>
            </a:lvl1pPr>
          </a:lstStyle>
          <a:p>
            <a:fld id="{1D6B66C6-1E92-0F4E-A300-9D4ED1F0C23F}" type="datetimeFigureOut">
              <a:rPr lang="en-GB" smtClean="0"/>
              <a:pPr/>
              <a:t>31/01/2024</a:t>
            </a:fld>
            <a:endParaRPr lang="en-GB"/>
          </a:p>
        </p:txBody>
      </p:sp>
      <p:sp>
        <p:nvSpPr>
          <p:cNvPr id="4" name="Slide Image Placeholder 3"/>
          <p:cNvSpPr>
            <a:spLocks noGrp="1" noRot="1" noChangeAspect="1"/>
          </p:cNvSpPr>
          <p:nvPr>
            <p:ph type="sldImg" idx="2"/>
          </p:nvPr>
        </p:nvSpPr>
        <p:spPr>
          <a:xfrm>
            <a:off x="388938" y="1220788"/>
            <a:ext cx="5867400" cy="3300412"/>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64528" y="4704617"/>
            <a:ext cx="5316220" cy="3849231"/>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Footer Placeholder 5"/>
          <p:cNvSpPr>
            <a:spLocks noGrp="1"/>
          </p:cNvSpPr>
          <p:nvPr>
            <p:ph type="ftr" sz="quarter" idx="4"/>
          </p:nvPr>
        </p:nvSpPr>
        <p:spPr>
          <a:xfrm>
            <a:off x="1" y="9285339"/>
            <a:ext cx="2879619" cy="490488"/>
          </a:xfrm>
          <a:prstGeom prst="rect">
            <a:avLst/>
          </a:prstGeom>
        </p:spPr>
        <p:txBody>
          <a:bodyPr vert="horz" lIns="91440" tIns="45720" rIns="91440" bIns="45720" rtlCol="0" anchor="b"/>
          <a:lstStyle>
            <a:lvl1pPr algn="l">
              <a:defRPr sz="1200">
                <a:latin typeface="Montserrat" panose="00000500000000000000" pitchFamily="2" charset="0"/>
              </a:defRPr>
            </a:lvl1pPr>
          </a:lstStyle>
          <a:p>
            <a:endParaRPr lang="en-GB"/>
          </a:p>
        </p:txBody>
      </p:sp>
      <p:sp>
        <p:nvSpPr>
          <p:cNvPr id="7" name="Slide Number Placeholder 6"/>
          <p:cNvSpPr>
            <a:spLocks noGrp="1"/>
          </p:cNvSpPr>
          <p:nvPr>
            <p:ph type="sldNum" sz="quarter" idx="5"/>
          </p:nvPr>
        </p:nvSpPr>
        <p:spPr>
          <a:xfrm>
            <a:off x="3764119" y="9285339"/>
            <a:ext cx="2879619" cy="490488"/>
          </a:xfrm>
          <a:prstGeom prst="rect">
            <a:avLst/>
          </a:prstGeom>
        </p:spPr>
        <p:txBody>
          <a:bodyPr vert="horz" lIns="91440" tIns="45720" rIns="91440" bIns="45720" rtlCol="0" anchor="b"/>
          <a:lstStyle>
            <a:lvl1pPr algn="r">
              <a:defRPr sz="1200">
                <a:latin typeface="Montserrat" panose="00000500000000000000" pitchFamily="2" charset="0"/>
              </a:defRPr>
            </a:lvl1pPr>
          </a:lstStyle>
          <a:p>
            <a:fld id="{548901C6-1DA1-FB44-ABEE-06A0FEB7738E}" type="slidenum">
              <a:rPr lang="en-GB" smtClean="0"/>
              <a:pPr/>
              <a:t>‹#›</a:t>
            </a:fld>
            <a:endParaRPr lang="en-GB"/>
          </a:p>
        </p:txBody>
      </p:sp>
    </p:spTree>
    <p:extLst>
      <p:ext uri="{BB962C8B-B14F-4D97-AF65-F5344CB8AC3E}">
        <p14:creationId xmlns:p14="http://schemas.microsoft.com/office/powerpoint/2010/main" val="1227674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ontserrat" panose="00000500000000000000" pitchFamily="2" charset="0"/>
        <a:ea typeface="+mn-ea"/>
        <a:cs typeface="+mn-cs"/>
      </a:defRPr>
    </a:lvl1pPr>
    <a:lvl2pPr marL="457200" algn="l" defTabSz="914400" rtl="0" eaLnBrk="1" latinLnBrk="0" hangingPunct="1">
      <a:defRPr sz="1200" kern="1200">
        <a:solidFill>
          <a:schemeClr val="tx1"/>
        </a:solidFill>
        <a:latin typeface="Montserrat" panose="00000500000000000000" pitchFamily="2" charset="0"/>
        <a:ea typeface="+mn-ea"/>
        <a:cs typeface="+mn-cs"/>
      </a:defRPr>
    </a:lvl2pPr>
    <a:lvl3pPr marL="914400" algn="l" defTabSz="914400" rtl="0" eaLnBrk="1" latinLnBrk="0" hangingPunct="1">
      <a:defRPr sz="1200" kern="1200">
        <a:solidFill>
          <a:schemeClr val="tx1"/>
        </a:solidFill>
        <a:latin typeface="Montserrat" panose="00000500000000000000" pitchFamily="2" charset="0"/>
        <a:ea typeface="+mn-ea"/>
        <a:cs typeface="+mn-cs"/>
      </a:defRPr>
    </a:lvl3pPr>
    <a:lvl4pPr marL="1371600" algn="l" defTabSz="914400" rtl="0" eaLnBrk="1" latinLnBrk="0" hangingPunct="1">
      <a:defRPr sz="1200" kern="1200">
        <a:solidFill>
          <a:schemeClr val="tx1"/>
        </a:solidFill>
        <a:latin typeface="Montserrat" panose="00000500000000000000" pitchFamily="2" charset="0"/>
        <a:ea typeface="+mn-ea"/>
        <a:cs typeface="+mn-cs"/>
      </a:defRPr>
    </a:lvl4pPr>
    <a:lvl5pPr marL="1828800" algn="l" defTabSz="914400" rtl="0" eaLnBrk="1" latinLnBrk="0" hangingPunct="1">
      <a:defRPr sz="1200" kern="1200">
        <a:solidFill>
          <a:schemeClr val="tx1"/>
        </a:solidFill>
        <a:latin typeface="Montserrat" panose="00000500000000000000" pitchFamily="2"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p:cNvSpPr>
            <a:spLocks noGrp="1" noRot="1" noChangeAspect="1" noTextEdit="1"/>
          </p:cNvSpPr>
          <p:nvPr>
            <p:ph type="sldImg"/>
          </p:nvPr>
        </p:nvSpPr>
        <p:spPr bwMode="auto">
          <a:xfrm>
            <a:off x="-171450" y="428625"/>
            <a:ext cx="7200900" cy="4051300"/>
          </a:xfrm>
          <a:noFill/>
          <a:ln>
            <a:solidFill>
              <a:srgbClr val="000000"/>
            </a:solidFill>
            <a:miter lim="800000"/>
            <a:headEnd/>
            <a:tailEnd/>
          </a:ln>
        </p:spPr>
      </p:sp>
      <p:sp>
        <p:nvSpPr>
          <p:cNvPr id="133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dirty="0">
              <a:latin typeface="Arial" charset="0"/>
              <a:cs typeface="Arial" charset="0"/>
            </a:endParaRPr>
          </a:p>
        </p:txBody>
      </p:sp>
    </p:spTree>
    <p:extLst>
      <p:ext uri="{BB962C8B-B14F-4D97-AF65-F5344CB8AC3E}">
        <p14:creationId xmlns:p14="http://schemas.microsoft.com/office/powerpoint/2010/main" val="25984945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70" name="Rectangle 3"/>
          <p:cNvSpPr>
            <a:spLocks noGrp="1" noChangeArrowheads="1"/>
          </p:cNvSpPr>
          <p:nvPr>
            <p:ph type="body" idx="1"/>
          </p:nvPr>
        </p:nvSpPr>
        <p:spPr/>
        <p:txBody>
          <a:bodyPr/>
          <a:lstStyle/>
          <a:p>
            <a:r>
              <a:rPr lang="en-US" dirty="0"/>
              <a:t>A function may return a reference to any type of object, including a list, a tuple, or a dictionary. </a:t>
            </a:r>
          </a:p>
          <a:p>
            <a:r>
              <a:rPr lang="en-GB" dirty="0"/>
              <a:t>If a function does not return a value, and the calling code tries to use one, then None is passed. None is a "catch-all" object which means the lack of a value. It does not explicitly mean zero, but can have the same effect under some circumstances. For example, None evaluates to False in a Boolean context. </a:t>
            </a:r>
            <a:endParaRPr lang="en-US" dirty="0"/>
          </a:p>
        </p:txBody>
      </p:sp>
      <p:sp>
        <p:nvSpPr>
          <p:cNvPr id="3" name="Slide Image Placeholder 2"/>
          <p:cNvSpPr>
            <a:spLocks noGrp="1" noRot="1" noChangeAspect="1"/>
          </p:cNvSpPr>
          <p:nvPr>
            <p:ph type="sldImg"/>
          </p:nvPr>
        </p:nvSpPr>
        <p:spPr/>
      </p:sp>
    </p:spTree>
    <p:extLst>
      <p:ext uri="{BB962C8B-B14F-4D97-AF65-F5344CB8AC3E}">
        <p14:creationId xmlns:p14="http://schemas.microsoft.com/office/powerpoint/2010/main" val="26564965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Function annotations were introduced in Python 3 to add arbitrary metadata to arguments and return values. They are completely optional but can be useful for explaining the use of a parameter and return type by using an expression, e.g. ‘str’ or ‘VAR, gross and message’. These expressions are evaluated at compile time and have no life or use in the runtime environment of the program. So, although similar in looks to type checking in other languages, they are strictly just explanations and cannot enforce type checking; remember Python is a dynamic language.</a:t>
            </a:r>
          </a:p>
          <a:p>
            <a:endParaRPr lang="en-GB" dirty="0"/>
          </a:p>
          <a:p>
            <a:r>
              <a:rPr lang="en-GB" dirty="0"/>
              <a:t>Python 2 did not support annotations but several tools and libraries filled this gap using decorators (see PEP 318) or parsing the functions docstring for annotations.</a:t>
            </a:r>
          </a:p>
          <a:p>
            <a:endParaRPr lang="en-GB" dirty="0"/>
          </a:p>
          <a:p>
            <a:r>
              <a:rPr lang="en-GB" dirty="0"/>
              <a:t>Even in Python 3, annotations are effectively ignored and only useful with 3</a:t>
            </a:r>
            <a:r>
              <a:rPr lang="en-GB" baseline="30000" dirty="0"/>
              <a:t>rd</a:t>
            </a:r>
            <a:r>
              <a:rPr lang="en-GB" dirty="0"/>
              <a:t> party libraries. For instance, one library might use annotations to perform type checking, or another might use them for improved help messages.</a:t>
            </a:r>
          </a:p>
          <a:p>
            <a:endParaRPr lang="en-GB" dirty="0"/>
          </a:p>
          <a:p>
            <a:r>
              <a:rPr lang="en-GB" dirty="0"/>
              <a:t>The annotations can be accessed using the special attribute: </a:t>
            </a:r>
            <a:r>
              <a:rPr lang="en-GB" dirty="0" err="1"/>
              <a:t>function_name.__annotations</a:t>
            </a:r>
            <a:r>
              <a:rPr lang="en-GB" dirty="0"/>
              <a:t>__.</a:t>
            </a:r>
          </a:p>
        </p:txBody>
      </p:sp>
    </p:spTree>
    <p:extLst>
      <p:ext uri="{BB962C8B-B14F-4D97-AF65-F5344CB8AC3E}">
        <p14:creationId xmlns:p14="http://schemas.microsoft.com/office/powerpoint/2010/main" val="27421560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4" name="Rectangle 3"/>
          <p:cNvSpPr>
            <a:spLocks noGrp="1" noChangeArrowheads="1"/>
          </p:cNvSpPr>
          <p:nvPr>
            <p:ph type="body" idx="1"/>
          </p:nvPr>
        </p:nvSpPr>
        <p:spPr/>
        <p:txBody>
          <a:bodyPr/>
          <a:lstStyle/>
          <a:p>
            <a:r>
              <a:rPr lang="en-GB" dirty="0"/>
              <a:t>The rules of scope in Python are that an undefined variable used in a function must be a global, but if a value is assigned in the function before it is used then it is a local (unless it is prefixed with global). </a:t>
            </a:r>
          </a:p>
          <a:p>
            <a:endParaRPr lang="en-GB" dirty="0"/>
          </a:p>
          <a:p>
            <a:r>
              <a:rPr lang="en-GB" dirty="0"/>
              <a:t>Variables first assigned in a function are local to the function body, they disappear on exit from the function. In the example, we have two variables called result (bad coding, but it can happen). The variable inside the function bears no relationship with the one outside it. Assigning a different object to the local version does not affect the "outer" version in any way.</a:t>
            </a:r>
          </a:p>
          <a:p>
            <a:endParaRPr lang="en-GB" dirty="0"/>
          </a:p>
          <a:p>
            <a:r>
              <a:rPr lang="en-GB" dirty="0"/>
              <a:t>Occasionally, we might want to alter a global variable, in which case we must declare it as being global. The global keyword should be used before the variable is used. You can get away with declaring it as global later in the function, but you will get syntax warnings.</a:t>
            </a:r>
          </a:p>
          <a:p>
            <a:r>
              <a:rPr lang="en-GB" dirty="0"/>
              <a:t>Global variables are generally frowned upon and are particularly problematic when an application is multi-threaded. Try to avoid them.</a:t>
            </a:r>
          </a:p>
        </p:txBody>
      </p:sp>
      <p:sp>
        <p:nvSpPr>
          <p:cNvPr id="3" name="Slide Image Placeholder 2"/>
          <p:cNvSpPr>
            <a:spLocks noGrp="1" noRot="1" noChangeAspect="1"/>
          </p:cNvSpPr>
          <p:nvPr>
            <p:ph type="sldImg"/>
          </p:nvPr>
        </p:nvSpPr>
        <p:spPr/>
      </p:sp>
    </p:spTree>
    <p:extLst>
      <p:ext uri="{BB962C8B-B14F-4D97-AF65-F5344CB8AC3E}">
        <p14:creationId xmlns:p14="http://schemas.microsoft.com/office/powerpoint/2010/main" val="5145318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8" name="Rectangle 3"/>
          <p:cNvSpPr>
            <a:spLocks noGrp="1" noChangeArrowheads="1"/>
          </p:cNvSpPr>
          <p:nvPr>
            <p:ph type="body" idx="1"/>
          </p:nvPr>
        </p:nvSpPr>
        <p:spPr/>
        <p:txBody>
          <a:bodyPr/>
          <a:lstStyle/>
          <a:p>
            <a:r>
              <a:rPr lang="en-GB" dirty="0"/>
              <a:t>Placing a function inside another is not something which all languages support. It can be useful for simple functions, for so-called "closures", and for function factories. Notice that, in the example, the function has not declared </a:t>
            </a:r>
            <a:r>
              <a:rPr lang="en-GB" dirty="0" err="1"/>
              <a:t>num</a:t>
            </a:r>
            <a:r>
              <a:rPr lang="en-GB" dirty="0"/>
              <a:t> as global, yet the inner() function has access to it because it is still in scope. If an assignment was made to </a:t>
            </a:r>
            <a:r>
              <a:rPr lang="en-GB" dirty="0" err="1"/>
              <a:t>num</a:t>
            </a:r>
            <a:r>
              <a:rPr lang="en-GB" dirty="0"/>
              <a:t> in inner(), then a new variable would be created which would only be visible to inner().</a:t>
            </a:r>
          </a:p>
        </p:txBody>
      </p:sp>
      <p:sp>
        <p:nvSpPr>
          <p:cNvPr id="3" name="Slide Image Placeholder 2"/>
          <p:cNvSpPr>
            <a:spLocks noGrp="1" noRot="1" noChangeAspect="1"/>
          </p:cNvSpPr>
          <p:nvPr>
            <p:ph type="sldImg"/>
          </p:nvPr>
        </p:nvSpPr>
        <p:spPr/>
      </p:sp>
    </p:spTree>
    <p:extLst>
      <p:ext uri="{BB962C8B-B14F-4D97-AF65-F5344CB8AC3E}">
        <p14:creationId xmlns:p14="http://schemas.microsoft.com/office/powerpoint/2010/main" val="21576657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41" name="Rectangle 2"/>
          <p:cNvSpPr>
            <a:spLocks noGrp="1" noRot="1" noChangeAspect="1" noChangeArrowheads="1" noTextEdit="1"/>
          </p:cNvSpPr>
          <p:nvPr>
            <p:ph type="sldImg"/>
          </p:nvPr>
        </p:nvSpPr>
        <p:spPr>
          <a:ln/>
        </p:spPr>
      </p:sp>
      <p:sp>
        <p:nvSpPr>
          <p:cNvPr id="39942"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GB" dirty="0"/>
              <a:t>Python's clean syntax and dynamic typing means that there is no mechanism for being able to define a new variable. This means that, on occasion, there can be confusion concerning exactly when a new variable should be created, and when an existing one should be used. We have already seen </a:t>
            </a:r>
            <a:r>
              <a:rPr lang="en-GB" b="1" dirty="0">
                <a:latin typeface="Courier New" pitchFamily="49" charset="0"/>
              </a:rPr>
              <a:t>global</a:t>
            </a:r>
            <a:r>
              <a:rPr lang="en-GB" dirty="0"/>
              <a:t> as a statement which identifies a variable as being in global scope.</a:t>
            </a:r>
          </a:p>
          <a:p>
            <a:r>
              <a:rPr lang="en-GB" dirty="0"/>
              <a:t>  </a:t>
            </a:r>
          </a:p>
          <a:p>
            <a:r>
              <a:rPr lang="en-GB" dirty="0"/>
              <a:t>What about other enclosing scopes? Python is a little unusual in being able to define local, or nested, functions. If we wish to define a variable as being within an enclosing scope, then </a:t>
            </a:r>
            <a:r>
              <a:rPr lang="en-GB" b="1" dirty="0">
                <a:latin typeface="Courier New" pitchFamily="49" charset="0"/>
              </a:rPr>
              <a:t>nonlocal</a:t>
            </a:r>
            <a:r>
              <a:rPr lang="en-GB" dirty="0"/>
              <a:t> is used.</a:t>
            </a:r>
          </a:p>
          <a:p>
            <a:endParaRPr lang="en-GB" dirty="0"/>
          </a:p>
          <a:p>
            <a:r>
              <a:rPr lang="en-GB" dirty="0"/>
              <a:t>In the example on the slide, if </a:t>
            </a:r>
            <a:r>
              <a:rPr lang="en-GB" b="1" dirty="0">
                <a:latin typeface="Courier New" pitchFamily="49" charset="0"/>
              </a:rPr>
              <a:t>nonlocal</a:t>
            </a:r>
            <a:r>
              <a:rPr lang="en-GB" dirty="0"/>
              <a:t> was omitted then the </a:t>
            </a:r>
            <a:r>
              <a:rPr lang="en-GB" dirty="0">
                <a:latin typeface="Courier New" pitchFamily="49" charset="0"/>
              </a:rPr>
              <a:t>if</a:t>
            </a:r>
            <a:r>
              <a:rPr lang="en-GB" dirty="0"/>
              <a:t> statement would be testing a variable before it was declared, since we have not defined result as global (in fact we don’t want to, because that is not one we wish to use).</a:t>
            </a:r>
          </a:p>
          <a:p>
            <a:r>
              <a:rPr lang="en-GB" dirty="0"/>
              <a:t>Defining as </a:t>
            </a:r>
            <a:r>
              <a:rPr lang="en-GB" b="1" dirty="0">
                <a:latin typeface="Courier New" pitchFamily="49" charset="0"/>
              </a:rPr>
              <a:t>nonlocal</a:t>
            </a:r>
            <a:r>
              <a:rPr lang="en-GB" dirty="0"/>
              <a:t> means the variable </a:t>
            </a:r>
            <a:r>
              <a:rPr lang="en-GB" dirty="0">
                <a:latin typeface="Courier New" pitchFamily="49" charset="0"/>
              </a:rPr>
              <a:t>result</a:t>
            </a:r>
            <a:r>
              <a:rPr lang="en-GB" dirty="0"/>
              <a:t> declared in the outer function will be used, and the recursion works successfully.</a:t>
            </a:r>
          </a:p>
          <a:p>
            <a:endParaRPr lang="en-GB" dirty="0"/>
          </a:p>
          <a:p>
            <a:r>
              <a:rPr lang="en-GB" dirty="0"/>
              <a:t>Of course, in this case, we could have passed the variable as a parameter instead.</a:t>
            </a:r>
          </a:p>
          <a:p>
            <a:r>
              <a:rPr lang="en-GB" dirty="0"/>
              <a:t>Note that if the inner function (</a:t>
            </a:r>
            <a:r>
              <a:rPr lang="en-GB" dirty="0" err="1">
                <a:latin typeface="Courier New" pitchFamily="49" charset="0"/>
                <a:cs typeface="Courier New" pitchFamily="49" charset="0"/>
              </a:rPr>
              <a:t>scope_test</a:t>
            </a:r>
            <a:r>
              <a:rPr lang="en-GB" dirty="0"/>
              <a:t>) is returned then it may be called from the outside, still with the nonlocal variable in scope:</a:t>
            </a:r>
          </a:p>
          <a:p>
            <a:pPr lvl="1">
              <a:spcBef>
                <a:spcPct val="0"/>
              </a:spcBef>
            </a:pPr>
            <a:r>
              <a:rPr lang="en-US" dirty="0">
                <a:latin typeface="Courier New" pitchFamily="49" charset="0"/>
                <a:cs typeface="Courier New" pitchFamily="49" charset="0"/>
              </a:rPr>
              <a:t>def </a:t>
            </a:r>
            <a:r>
              <a:rPr lang="en-US" dirty="0" err="1">
                <a:latin typeface="Courier New" pitchFamily="49" charset="0"/>
                <a:cs typeface="Courier New" pitchFamily="49" charset="0"/>
              </a:rPr>
              <a:t>my_func</a:t>
            </a:r>
            <a:r>
              <a:rPr lang="en-US" dirty="0">
                <a:latin typeface="Courier New" pitchFamily="49" charset="0"/>
                <a:cs typeface="Courier New" pitchFamily="49" charset="0"/>
              </a:rPr>
              <a:t>():</a:t>
            </a:r>
          </a:p>
          <a:p>
            <a:pPr lvl="1">
              <a:spcBef>
                <a:spcPct val="0"/>
              </a:spcBef>
            </a:pPr>
            <a:r>
              <a:rPr lang="en-US" dirty="0">
                <a:latin typeface="Courier New" pitchFamily="49" charset="0"/>
                <a:cs typeface="Courier New" pitchFamily="49" charset="0"/>
              </a:rPr>
              <a:t>    ...</a:t>
            </a:r>
          </a:p>
          <a:p>
            <a:pPr lvl="1">
              <a:spcBef>
                <a:spcPct val="0"/>
              </a:spcBef>
            </a:pPr>
            <a:r>
              <a:rPr lang="en-US" dirty="0">
                <a:latin typeface="Courier New" pitchFamily="49" charset="0"/>
                <a:cs typeface="Courier New" pitchFamily="49" charset="0"/>
              </a:rPr>
              <a:t>    return </a:t>
            </a:r>
            <a:r>
              <a:rPr lang="en-US" dirty="0" err="1">
                <a:latin typeface="Courier New" pitchFamily="49" charset="0"/>
                <a:cs typeface="Courier New" pitchFamily="49" charset="0"/>
              </a:rPr>
              <a:t>scope_test</a:t>
            </a:r>
            <a:endParaRPr lang="en-US" dirty="0">
              <a:latin typeface="Courier New" pitchFamily="49" charset="0"/>
              <a:cs typeface="Courier New" pitchFamily="49" charset="0"/>
            </a:endParaRPr>
          </a:p>
          <a:p>
            <a:pPr lvl="1">
              <a:spcBef>
                <a:spcPct val="0"/>
              </a:spcBef>
            </a:pPr>
            <a:r>
              <a:rPr lang="en-US" dirty="0" err="1">
                <a:latin typeface="Courier New" pitchFamily="49" charset="0"/>
                <a:cs typeface="Courier New" pitchFamily="49" charset="0"/>
              </a:rPr>
              <a:t>rfunc</a:t>
            </a:r>
            <a:r>
              <a:rPr lang="en-US" dirty="0">
                <a:latin typeface="Courier New" pitchFamily="49" charset="0"/>
                <a:cs typeface="Courier New" pitchFamily="49" charset="0"/>
              </a:rPr>
              <a:t> = </a:t>
            </a:r>
            <a:r>
              <a:rPr lang="en-US" dirty="0" err="1">
                <a:latin typeface="Courier New" pitchFamily="49" charset="0"/>
                <a:cs typeface="Courier New" pitchFamily="49" charset="0"/>
              </a:rPr>
              <a:t>my_func</a:t>
            </a:r>
            <a:r>
              <a:rPr lang="en-US" dirty="0">
                <a:latin typeface="Courier New" pitchFamily="49" charset="0"/>
                <a:cs typeface="Courier New" pitchFamily="49" charset="0"/>
              </a:rPr>
              <a:t>()</a:t>
            </a:r>
          </a:p>
          <a:p>
            <a:pPr lvl="1">
              <a:spcBef>
                <a:spcPct val="0"/>
              </a:spcBef>
            </a:pPr>
            <a:r>
              <a:rPr lang="en-US" dirty="0" err="1">
                <a:latin typeface="Courier New" pitchFamily="49" charset="0"/>
                <a:cs typeface="Courier New" pitchFamily="49" charset="0"/>
              </a:rPr>
              <a:t>rfunc</a:t>
            </a:r>
            <a:r>
              <a:rPr lang="en-US" dirty="0">
                <a:latin typeface="Courier New" pitchFamily="49" charset="0"/>
                <a:cs typeface="Courier New" pitchFamily="49" charset="0"/>
              </a:rPr>
              <a:t>()</a:t>
            </a:r>
          </a:p>
          <a:p>
            <a:pPr>
              <a:spcBef>
                <a:spcPct val="0"/>
              </a:spcBef>
            </a:pPr>
            <a:r>
              <a:rPr lang="en-GB" dirty="0">
                <a:cs typeface="Courier New" pitchFamily="49" charset="0"/>
              </a:rPr>
              <a:t>This is known as a </a:t>
            </a:r>
            <a:r>
              <a:rPr lang="en-GB" i="1" dirty="0">
                <a:cs typeface="Courier New" pitchFamily="49" charset="0"/>
              </a:rPr>
              <a:t>closure</a:t>
            </a:r>
            <a:r>
              <a:rPr lang="en-GB" dirty="0">
                <a:cs typeface="Courier New" pitchFamily="49" charset="0"/>
              </a:rPr>
              <a:t>. In Python 2, it could only be achieved using </a:t>
            </a:r>
            <a:r>
              <a:rPr lang="en-GB" dirty="0" err="1">
                <a:cs typeface="Courier New" pitchFamily="49" charset="0"/>
              </a:rPr>
              <a:t>globals</a:t>
            </a:r>
            <a:r>
              <a:rPr lang="en-GB" dirty="0">
                <a:cs typeface="Courier New" pitchFamily="49" charset="0"/>
              </a:rPr>
              <a:t>.</a:t>
            </a:r>
          </a:p>
        </p:txBody>
      </p:sp>
    </p:spTree>
    <p:extLst>
      <p:ext uri="{BB962C8B-B14F-4D97-AF65-F5344CB8AC3E}">
        <p14:creationId xmlns:p14="http://schemas.microsoft.com/office/powerpoint/2010/main" val="41149463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9" name="Rectangle 2"/>
          <p:cNvSpPr>
            <a:spLocks noGrp="1" noRot="1" noChangeAspect="1" noChangeArrowheads="1" noTextEdit="1"/>
          </p:cNvSpPr>
          <p:nvPr>
            <p:ph type="sldImg"/>
          </p:nvPr>
        </p:nvSpPr>
        <p:spPr>
          <a:ln/>
        </p:spPr>
      </p:sp>
      <p:sp>
        <p:nvSpPr>
          <p:cNvPr id="4199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GB" dirty="0"/>
              <a:t>One reason why the online help in Python is so comprehensive is because it is built-in to the language - not added as an afterthought like some we could mention.  </a:t>
            </a:r>
          </a:p>
          <a:p>
            <a:endParaRPr lang="en-GB" dirty="0"/>
          </a:p>
          <a:p>
            <a:r>
              <a:rPr lang="en-GB" dirty="0"/>
              <a:t>If we place a string at the start of a function (or a module), it is taken as documentation. Most people use a three-quoted multi-line string, but it can be any form of string.</a:t>
            </a:r>
          </a:p>
          <a:p>
            <a:endParaRPr lang="en-GB" dirty="0"/>
          </a:p>
          <a:p>
            <a:r>
              <a:rPr lang="en-GB" dirty="0"/>
              <a:t>By "start of the function" we mean that only white-space or comments are allowed between the function </a:t>
            </a:r>
            <a:r>
              <a:rPr lang="en-GB" dirty="0" err="1">
                <a:latin typeface="Courier New" pitchFamily="49" charset="0"/>
              </a:rPr>
              <a:t>def</a:t>
            </a:r>
            <a:r>
              <a:rPr lang="en-GB" dirty="0"/>
              <a:t> statement and the </a:t>
            </a:r>
            <a:r>
              <a:rPr lang="en-GB" dirty="0" err="1"/>
              <a:t>docstring</a:t>
            </a:r>
            <a:r>
              <a:rPr lang="en-GB" dirty="0"/>
              <a:t>. Alternatively, we can assign the string to a special variable called </a:t>
            </a:r>
            <a:r>
              <a:rPr lang="en-GB" b="1" dirty="0">
                <a:latin typeface="Courier New" pitchFamily="49" charset="0"/>
              </a:rPr>
              <a:t>__doc__</a:t>
            </a:r>
            <a:r>
              <a:rPr lang="en-GB" dirty="0"/>
              <a:t>.</a:t>
            </a:r>
          </a:p>
        </p:txBody>
      </p:sp>
    </p:spTree>
    <p:extLst>
      <p:ext uri="{BB962C8B-B14F-4D97-AF65-F5344CB8AC3E}">
        <p14:creationId xmlns:p14="http://schemas.microsoft.com/office/powerpoint/2010/main" val="10704148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3" name="Rectangle 2"/>
          <p:cNvSpPr>
            <a:spLocks noGrp="1" noRot="1" noChangeAspect="1" noChangeArrowheads="1" noTextEdit="1"/>
          </p:cNvSpPr>
          <p:nvPr>
            <p:ph type="sldImg"/>
          </p:nvPr>
        </p:nvSpPr>
        <p:spPr>
          <a:ln/>
        </p:spPr>
      </p:sp>
      <p:sp>
        <p:nvSpPr>
          <p:cNvPr id="4301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GB" dirty="0"/>
              <a:t>The term</a:t>
            </a:r>
            <a:r>
              <a:rPr lang="en-GB" b="1" dirty="0">
                <a:latin typeface="Courier New" pitchFamily="49" charset="0"/>
              </a:rPr>
              <a:t> lambda </a:t>
            </a:r>
            <a:r>
              <a:rPr lang="en-GB" dirty="0"/>
              <a:t>comes from Lisp and is a little off-putting. Being Greek and sounding mathematical, it has the aura of complexity, but Python </a:t>
            </a:r>
            <a:r>
              <a:rPr lang="en-GB" b="1" dirty="0">
                <a:latin typeface="Courier New" pitchFamily="49" charset="0"/>
              </a:rPr>
              <a:t>lambda</a:t>
            </a:r>
            <a:r>
              <a:rPr lang="en-GB" dirty="0"/>
              <a:t> functions are quite simple, for </a:t>
            </a:r>
            <a:r>
              <a:rPr lang="en-GB" b="1" dirty="0">
                <a:latin typeface="Courier New" pitchFamily="49" charset="0"/>
              </a:rPr>
              <a:t>lambda</a:t>
            </a:r>
            <a:r>
              <a:rPr lang="en-GB" dirty="0"/>
              <a:t> read </a:t>
            </a:r>
            <a:r>
              <a:rPr lang="en-GB" b="1" dirty="0"/>
              <a:t>inline</a:t>
            </a:r>
            <a:r>
              <a:rPr lang="en-GB" dirty="0"/>
              <a:t>.</a:t>
            </a:r>
          </a:p>
          <a:p>
            <a:endParaRPr lang="en-GB" b="1" dirty="0">
              <a:latin typeface="Courier New" pitchFamily="49" charset="0"/>
            </a:endParaRPr>
          </a:p>
          <a:p>
            <a:r>
              <a:rPr lang="en-GB" b="1" dirty="0">
                <a:latin typeface="Courier New" pitchFamily="49" charset="0"/>
              </a:rPr>
              <a:t>Lambda</a:t>
            </a:r>
            <a:r>
              <a:rPr lang="en-GB" dirty="0"/>
              <a:t> functions cannot really do anything that "normal" </a:t>
            </a:r>
            <a:r>
              <a:rPr lang="en-GB" b="1" dirty="0" err="1">
                <a:latin typeface="Courier New" pitchFamily="49" charset="0"/>
              </a:rPr>
              <a:t>def</a:t>
            </a:r>
            <a:r>
              <a:rPr lang="en-GB" dirty="0" err="1"/>
              <a:t>'ed</a:t>
            </a:r>
            <a:r>
              <a:rPr lang="en-GB" dirty="0"/>
              <a:t> functions cannot do, they are just shorter and quicker to write. They are great for relatively small in-line functions that do not need a name - </a:t>
            </a:r>
            <a:r>
              <a:rPr lang="en-GB" b="1" dirty="0">
                <a:latin typeface="Courier New" pitchFamily="49" charset="0"/>
              </a:rPr>
              <a:t>lambda</a:t>
            </a:r>
            <a:r>
              <a:rPr lang="en-GB" dirty="0"/>
              <a:t> returns a reference to the function, which may be stored in a variable. That variable is then used </a:t>
            </a:r>
            <a:r>
              <a:rPr lang="en-GB" i="1" dirty="0"/>
              <a:t>as if</a:t>
            </a:r>
            <a:r>
              <a:rPr lang="en-GB" dirty="0"/>
              <a:t> it was the name of the function.</a:t>
            </a:r>
          </a:p>
          <a:p>
            <a:endParaRPr lang="en-GB" dirty="0"/>
          </a:p>
          <a:p>
            <a:r>
              <a:rPr lang="en-GB" dirty="0"/>
              <a:t>Many Python built-ins take a "callable-object" as a parameter. This can be the name of a function, or the name of a reference to a function, or a </a:t>
            </a:r>
            <a:r>
              <a:rPr lang="en-GB" b="1" dirty="0">
                <a:latin typeface="Courier New" pitchFamily="49" charset="0"/>
              </a:rPr>
              <a:t>lambda</a:t>
            </a:r>
            <a:r>
              <a:rPr lang="en-GB" dirty="0"/>
              <a:t> statement used without any names being involved. The example with </a:t>
            </a:r>
            <a:r>
              <a:rPr lang="en-GB" b="1" dirty="0">
                <a:latin typeface="Courier New" pitchFamily="49" charset="0"/>
              </a:rPr>
              <a:t>map()</a:t>
            </a:r>
            <a:r>
              <a:rPr lang="en-GB" dirty="0"/>
              <a:t> adds one to each item in the list.</a:t>
            </a:r>
          </a:p>
          <a:p>
            <a:endParaRPr lang="en-GB" dirty="0"/>
          </a:p>
        </p:txBody>
      </p:sp>
    </p:spTree>
    <p:extLst>
      <p:ext uri="{BB962C8B-B14F-4D97-AF65-F5344CB8AC3E}">
        <p14:creationId xmlns:p14="http://schemas.microsoft.com/office/powerpoint/2010/main" val="38455346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7" name="Rectangle 2"/>
          <p:cNvSpPr>
            <a:spLocks noGrp="1" noRot="1" noChangeAspect="1" noChangeArrowheads="1" noTextEdit="1"/>
          </p:cNvSpPr>
          <p:nvPr>
            <p:ph type="sldImg"/>
          </p:nvPr>
        </p:nvSpPr>
        <p:spPr>
          <a:ln/>
        </p:spPr>
      </p:sp>
      <p:sp>
        <p:nvSpPr>
          <p:cNvPr id="4403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GB" dirty="0"/>
              <a:t>Lambda functions are often used as parameters to built-ins. We could have defined a function to do the comparison, but instead we have defined a lambda function that takes one argument (</a:t>
            </a:r>
            <a:r>
              <a:rPr lang="en-GB" dirty="0">
                <a:latin typeface="Courier New" pitchFamily="49" charset="0"/>
              </a:rPr>
              <a:t>c</a:t>
            </a:r>
            <a:r>
              <a:rPr lang="en-GB" dirty="0"/>
              <a:t>) and returns the key field in the correct format for comparison.</a:t>
            </a:r>
          </a:p>
        </p:txBody>
      </p:sp>
    </p:spTree>
    <p:extLst>
      <p:ext uri="{BB962C8B-B14F-4D97-AF65-F5344CB8AC3E}">
        <p14:creationId xmlns:p14="http://schemas.microsoft.com/office/powerpoint/2010/main" val="9148583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noTextEdit="1"/>
          </p:cNvSpPr>
          <p:nvPr>
            <p:ph type="sldImg"/>
          </p:nvPr>
        </p:nvSpPr>
        <p:spPr>
          <a:ln/>
        </p:spPr>
      </p:sp>
      <p:sp>
        <p:nvSpPr>
          <p:cNvPr id="45059"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GB" dirty="0"/>
              <a:t>The regular expression substitute operations (</a:t>
            </a:r>
            <a:r>
              <a:rPr lang="en-GB" dirty="0" err="1"/>
              <a:t>re.sub</a:t>
            </a:r>
            <a:r>
              <a:rPr lang="en-GB" dirty="0"/>
              <a:t> and </a:t>
            </a:r>
            <a:r>
              <a:rPr lang="en-GB" dirty="0" err="1"/>
              <a:t>re.subn</a:t>
            </a:r>
            <a:r>
              <a:rPr lang="en-GB" dirty="0"/>
              <a:t>) allow the second parameter to be a function (this is where the replacement string normally goes). The function can be a pre-defined named function, or a lambda.</a:t>
            </a:r>
          </a:p>
          <a:p>
            <a:endParaRPr lang="en-GB" dirty="0"/>
          </a:p>
          <a:p>
            <a:r>
              <a:rPr lang="en-GB" dirty="0"/>
              <a:t>In the example, we are constructing a dictionary. The keys come from a list of character ranges, and values are from the NATO phonetic alphabet. Care must be taken to ensure these lists are in the correct order.</a:t>
            </a:r>
          </a:p>
          <a:p>
            <a:endParaRPr lang="en-GB" dirty="0"/>
          </a:p>
          <a:p>
            <a:r>
              <a:rPr lang="en-GB" dirty="0"/>
              <a:t>The substitution matches any alphanumeric, and copies this to a match object by the use of a parentheses group </a:t>
            </a:r>
            <a:r>
              <a:rPr lang="en-GB" dirty="0">
                <a:latin typeface="Courier New" panose="02070309020205020404" pitchFamily="49" charset="0"/>
              </a:rPr>
              <a:t>(\w)</a:t>
            </a:r>
            <a:r>
              <a:rPr lang="en-GB" dirty="0"/>
              <a:t>. The single character is then used as a key to the dictionary.</a:t>
            </a:r>
          </a:p>
          <a:p>
            <a:r>
              <a:rPr lang="en-GB" dirty="0"/>
              <a:t>The output in this case will be:</a:t>
            </a:r>
          </a:p>
          <a:p>
            <a:pPr lvl="1"/>
            <a:r>
              <a:rPr lang="en-GB" dirty="0">
                <a:latin typeface="Courier New" pitchFamily="49" charset="0"/>
                <a:cs typeface="Courier New" pitchFamily="49" charset="0"/>
              </a:rPr>
              <a:t>whisky golf zero seven  </a:t>
            </a:r>
            <a:r>
              <a:rPr lang="en-GB" dirty="0" err="1">
                <a:latin typeface="Courier New" pitchFamily="49" charset="0"/>
                <a:cs typeface="Courier New" pitchFamily="49" charset="0"/>
              </a:rPr>
              <a:t>oscar</a:t>
            </a:r>
            <a:r>
              <a:rPr lang="en-GB" dirty="0">
                <a:latin typeface="Courier New" pitchFamily="49" charset="0"/>
                <a:cs typeface="Courier New" pitchFamily="49" charset="0"/>
              </a:rPr>
              <a:t> kilo delta</a:t>
            </a:r>
          </a:p>
        </p:txBody>
      </p:sp>
    </p:spTree>
    <p:extLst>
      <p:ext uri="{BB962C8B-B14F-4D97-AF65-F5344CB8AC3E}">
        <p14:creationId xmlns:p14="http://schemas.microsoft.com/office/powerpoint/2010/main" val="17332303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4963238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3919747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p:cNvSpPr>
            <a:spLocks noGrp="1" noRot="1" noChangeAspect="1" noTextEdit="1"/>
          </p:cNvSpPr>
          <p:nvPr>
            <p:ph type="sldImg"/>
          </p:nvPr>
        </p:nvSpPr>
        <p:spPr>
          <a:ln/>
        </p:spPr>
      </p:sp>
      <p:sp>
        <p:nvSpPr>
          <p:cNvPr id="48131"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GB"/>
              <a:t>The first line of the output has been wrapped around to fit.</a:t>
            </a:r>
          </a:p>
        </p:txBody>
      </p:sp>
    </p:spTree>
    <p:extLst>
      <p:ext uri="{BB962C8B-B14F-4D97-AF65-F5344CB8AC3E}">
        <p14:creationId xmlns:p14="http://schemas.microsoft.com/office/powerpoint/2010/main" val="24407686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7" name="Rectangle 2"/>
          <p:cNvSpPr>
            <a:spLocks noGrp="1" noRot="1" noChangeAspect="1" noChangeArrowheads="1" noTextEdit="1"/>
          </p:cNvSpPr>
          <p:nvPr>
            <p:ph type="sldImg"/>
          </p:nvPr>
        </p:nvSpPr>
        <p:spPr>
          <a:ln/>
        </p:spPr>
      </p:sp>
      <p:sp>
        <p:nvSpPr>
          <p:cNvPr id="49158"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0" lvl="1" defTabSz="914292">
              <a:tabLst>
                <a:tab pos="273018" algn="l"/>
                <a:tab pos="544450" algn="l"/>
                <a:tab pos="796832" algn="l"/>
                <a:tab pos="1069849" algn="l"/>
                <a:tab pos="1342868" algn="l"/>
                <a:tab pos="1614299" algn="l"/>
                <a:tab pos="1887316" algn="l"/>
                <a:tab pos="2158747" algn="l"/>
                <a:tab pos="2412717" algn="l"/>
                <a:tab pos="2684148" algn="l"/>
              </a:tabLst>
              <a:defRPr/>
            </a:pPr>
            <a:r>
              <a:rPr lang="en-GB" dirty="0"/>
              <a:t>In Python 2, most of these were prefixed </a:t>
            </a:r>
            <a:r>
              <a:rPr lang="en-GB" b="0" dirty="0" err="1">
                <a:latin typeface="Courier New" pitchFamily="49" charset="0"/>
                <a:cs typeface="Courier New" pitchFamily="49" charset="0"/>
              </a:rPr>
              <a:t>func</a:t>
            </a:r>
            <a:r>
              <a:rPr lang="en-GB" b="0" dirty="0">
                <a:latin typeface="Courier New" pitchFamily="49" charset="0"/>
                <a:cs typeface="Courier New" pitchFamily="49" charset="0"/>
              </a:rPr>
              <a:t>_</a:t>
            </a:r>
            <a:r>
              <a:rPr lang="en-GB" b="0" dirty="0"/>
              <a:t>, but </a:t>
            </a:r>
            <a:r>
              <a:rPr lang="en-GB" b="0" dirty="0">
                <a:latin typeface="Courier New" pitchFamily="49" charset="0"/>
                <a:cs typeface="Courier New" pitchFamily="49" charset="0"/>
              </a:rPr>
              <a:t>__annotations__</a:t>
            </a:r>
            <a:r>
              <a:rPr lang="en-GB" b="0" dirty="0"/>
              <a:t>, </a:t>
            </a:r>
            <a:r>
              <a:rPr lang="en-GB" b="0" dirty="0">
                <a:latin typeface="Courier New" pitchFamily="49" charset="0"/>
                <a:cs typeface="Courier New" pitchFamily="49" charset="0"/>
              </a:rPr>
              <a:t>__</a:t>
            </a:r>
            <a:r>
              <a:rPr lang="en-GB" b="0" dirty="0" err="1">
                <a:latin typeface="Courier New" pitchFamily="49" charset="0"/>
                <a:cs typeface="Courier New" pitchFamily="49" charset="0"/>
              </a:rPr>
              <a:t>kwdefaults</a:t>
            </a:r>
            <a:r>
              <a:rPr lang="en-GB" b="0" dirty="0">
                <a:latin typeface="Courier New" pitchFamily="49" charset="0"/>
                <a:cs typeface="Courier New" pitchFamily="49" charset="0"/>
              </a:rPr>
              <a:t>__</a:t>
            </a:r>
            <a:r>
              <a:rPr lang="en-GB" b="0" dirty="0"/>
              <a:t>, and </a:t>
            </a:r>
            <a:r>
              <a:rPr lang="en-GB" b="0" dirty="0">
                <a:latin typeface="Courier New" pitchFamily="49" charset="0"/>
                <a:cs typeface="Courier New" pitchFamily="49" charset="0"/>
              </a:rPr>
              <a:t>__</a:t>
            </a:r>
            <a:r>
              <a:rPr lang="en-GB" b="0" dirty="0" err="1">
                <a:latin typeface="Courier New" pitchFamily="49" charset="0"/>
                <a:cs typeface="Courier New" pitchFamily="49" charset="0"/>
              </a:rPr>
              <a:t>qualname</a:t>
            </a:r>
            <a:r>
              <a:rPr lang="en-GB" b="0" dirty="0">
                <a:latin typeface="Courier New" pitchFamily="49" charset="0"/>
                <a:cs typeface="Courier New" pitchFamily="49" charset="0"/>
              </a:rPr>
              <a:t>__</a:t>
            </a:r>
            <a:r>
              <a:rPr lang="en-GB" b="0" dirty="0"/>
              <a:t> are Python 3 specific.</a:t>
            </a:r>
          </a:p>
          <a:p>
            <a:r>
              <a:rPr lang="en-GB" dirty="0"/>
              <a:t>Use them like this:</a:t>
            </a:r>
          </a:p>
          <a:p>
            <a:pPr lvl="1"/>
            <a:r>
              <a:rPr lang="en-US" dirty="0" err="1">
                <a:latin typeface="Courier New" pitchFamily="49" charset="0"/>
              </a:rPr>
              <a:t>def</a:t>
            </a:r>
            <a:r>
              <a:rPr lang="en-US" dirty="0">
                <a:latin typeface="Courier New" pitchFamily="49" charset="0"/>
              </a:rPr>
              <a:t> </a:t>
            </a:r>
            <a:r>
              <a:rPr lang="en-US" dirty="0" err="1">
                <a:latin typeface="Courier New" pitchFamily="49" charset="0"/>
              </a:rPr>
              <a:t>myfunc</a:t>
            </a:r>
            <a:r>
              <a:rPr lang="en-US" dirty="0">
                <a:latin typeface="Courier New" pitchFamily="49" charset="0"/>
              </a:rPr>
              <a:t>():</a:t>
            </a:r>
          </a:p>
          <a:p>
            <a:pPr lvl="1"/>
            <a:r>
              <a:rPr lang="en-US" dirty="0">
                <a:latin typeface="Courier New" pitchFamily="49" charset="0"/>
              </a:rPr>
              <a:t>    print (</a:t>
            </a:r>
            <a:r>
              <a:rPr lang="en-US" dirty="0" err="1">
                <a:latin typeface="Courier New" pitchFamily="49" charset="0"/>
              </a:rPr>
              <a:t>myfunc</a:t>
            </a:r>
            <a:r>
              <a:rPr lang="en-US" dirty="0">
                <a:latin typeface="Courier New" pitchFamily="49" charset="0"/>
              </a:rPr>
              <a:t>.__name__)</a:t>
            </a:r>
          </a:p>
          <a:p>
            <a:endParaRPr lang="en-US" dirty="0">
              <a:latin typeface="Courier New" pitchFamily="49" charset="0"/>
            </a:endParaRPr>
          </a:p>
          <a:p>
            <a:r>
              <a:rPr lang="en-US" dirty="0"/>
              <a:t>You might think there is little point in getting the name if you already need it, but it is used more with references to functions. To give a simple example:</a:t>
            </a:r>
          </a:p>
          <a:p>
            <a:pPr lvl="1"/>
            <a:r>
              <a:rPr lang="en-US" dirty="0" err="1">
                <a:latin typeface="Courier New" pitchFamily="49" charset="0"/>
              </a:rPr>
              <a:t>fref</a:t>
            </a:r>
            <a:r>
              <a:rPr lang="en-US" dirty="0">
                <a:latin typeface="Courier New" pitchFamily="49" charset="0"/>
              </a:rPr>
              <a:t> = </a:t>
            </a:r>
            <a:r>
              <a:rPr lang="en-US" dirty="0" err="1">
                <a:latin typeface="Courier New" pitchFamily="49" charset="0"/>
              </a:rPr>
              <a:t>myfunc</a:t>
            </a:r>
            <a:endParaRPr lang="en-US" dirty="0">
              <a:latin typeface="Courier New" pitchFamily="49" charset="0"/>
            </a:endParaRPr>
          </a:p>
          <a:p>
            <a:pPr lvl="1"/>
            <a:r>
              <a:rPr lang="en-US" dirty="0">
                <a:latin typeface="Courier New" pitchFamily="49" charset="0"/>
              </a:rPr>
              <a:t>...</a:t>
            </a:r>
          </a:p>
          <a:p>
            <a:pPr lvl="1"/>
            <a:r>
              <a:rPr lang="en-US" dirty="0">
                <a:latin typeface="Courier New" pitchFamily="49" charset="0"/>
              </a:rPr>
              <a:t>print (</a:t>
            </a:r>
            <a:r>
              <a:rPr lang="en-US" dirty="0" err="1">
                <a:latin typeface="Courier New" pitchFamily="49" charset="0"/>
              </a:rPr>
              <a:t>fref</a:t>
            </a:r>
            <a:r>
              <a:rPr lang="en-US" dirty="0">
                <a:latin typeface="Courier New" pitchFamily="49" charset="0"/>
              </a:rPr>
              <a:t>.__name__)</a:t>
            </a:r>
          </a:p>
          <a:p>
            <a:pPr lvl="1"/>
            <a:endParaRPr lang="en-US" dirty="0">
              <a:latin typeface="Courier New" pitchFamily="49" charset="0"/>
            </a:endParaRPr>
          </a:p>
          <a:p>
            <a:r>
              <a:rPr lang="en-US" dirty="0"/>
              <a:t>The attribute </a:t>
            </a:r>
            <a:r>
              <a:rPr lang="en-US" dirty="0">
                <a:latin typeface="Courier New" pitchFamily="49" charset="0"/>
              </a:rPr>
              <a:t>__</a:t>
            </a:r>
            <a:r>
              <a:rPr lang="en-US" dirty="0" err="1">
                <a:latin typeface="Courier New" pitchFamily="49" charset="0"/>
              </a:rPr>
              <a:t>qualname</a:t>
            </a:r>
            <a:r>
              <a:rPr lang="en-US" dirty="0">
                <a:latin typeface="Courier New" pitchFamily="49" charset="0"/>
              </a:rPr>
              <a:t>__</a:t>
            </a:r>
            <a:r>
              <a:rPr lang="en-US" dirty="0"/>
              <a:t> (introduced at 3.3) will give the original name and where it was defined.</a:t>
            </a:r>
            <a:endParaRPr lang="en-GB" dirty="0"/>
          </a:p>
        </p:txBody>
      </p:sp>
    </p:spTree>
    <p:extLst>
      <p:ext uri="{BB962C8B-B14F-4D97-AF65-F5344CB8AC3E}">
        <p14:creationId xmlns:p14="http://schemas.microsoft.com/office/powerpoint/2010/main" val="21042022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a:ln/>
        </p:spPr>
      </p:sp>
      <p:sp>
        <p:nvSpPr>
          <p:cNvPr id="50179"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t>Annotations allow meta-data to be attached to parameters and return values.  Python itself ignores them, as it would comments, but they are available for use by third-party libraries. Aside from the basic syntax, there are no standard data types or formats - these are left flexible for third-party libraries to exploit.</a:t>
            </a:r>
          </a:p>
        </p:txBody>
      </p:sp>
    </p:spTree>
    <p:extLst>
      <p:ext uri="{BB962C8B-B14F-4D97-AF65-F5344CB8AC3E}">
        <p14:creationId xmlns:p14="http://schemas.microsoft.com/office/powerpoint/2010/main" val="41637292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02" name="Rectangle 3"/>
          <p:cNvSpPr>
            <a:spLocks noGrp="1" noChangeArrowheads="1"/>
          </p:cNvSpPr>
          <p:nvPr>
            <p:ph type="body" idx="1"/>
          </p:nvPr>
        </p:nvSpPr>
        <p:spPr/>
        <p:txBody>
          <a:bodyPr/>
          <a:lstStyle/>
          <a:p>
            <a:r>
              <a:rPr lang="en-GB" dirty="0"/>
              <a:t>Python functions follow the same general syntax as conditional statements. The function is named, with an argument list terminated by a colon. Statements are part of the function by indentation. The argument list defines the variables passed with default values set. This a little like </a:t>
            </a:r>
            <a:r>
              <a:rPr lang="en-GB" dirty="0" err="1"/>
              <a:t>awk</a:t>
            </a:r>
            <a:r>
              <a:rPr lang="en-GB" dirty="0"/>
              <a:t>, PHP, and some mainframe scripting languages, and with similarities to aspects of C++. The arguments supplied by the caller must match in number those required, otherwise the program will not compile. Arguments may be of any type, however.</a:t>
            </a:r>
          </a:p>
          <a:p>
            <a:endParaRPr lang="en-GB" dirty="0"/>
          </a:p>
        </p:txBody>
      </p:sp>
      <p:sp>
        <p:nvSpPr>
          <p:cNvPr id="3" name="Slide Image Placeholder 2"/>
          <p:cNvSpPr>
            <a:spLocks noGrp="1" noRot="1" noChangeAspect="1"/>
          </p:cNvSpPr>
          <p:nvPr>
            <p:ph type="sldImg"/>
          </p:nvPr>
        </p:nvSpPr>
        <p:spPr/>
      </p:sp>
    </p:spTree>
    <p:extLst>
      <p:ext uri="{BB962C8B-B14F-4D97-AF65-F5344CB8AC3E}">
        <p14:creationId xmlns:p14="http://schemas.microsoft.com/office/powerpoint/2010/main" val="7605908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6" name="Rectangle 3"/>
          <p:cNvSpPr>
            <a:spLocks noGrp="1" noChangeArrowheads="1"/>
          </p:cNvSpPr>
          <p:nvPr>
            <p:ph type="body" idx="1"/>
          </p:nvPr>
        </p:nvSpPr>
        <p:spPr/>
        <p:txBody>
          <a:bodyPr/>
          <a:lstStyle/>
          <a:p>
            <a:r>
              <a:rPr lang="en-US" dirty="0"/>
              <a:t>Passing parameters by assignment means that the function gets a local reference to the object passed. If that local reference is changed by the function, it will have no effect outside the function.</a:t>
            </a:r>
          </a:p>
          <a:p>
            <a:endParaRPr lang="en-US" dirty="0"/>
          </a:p>
          <a:p>
            <a:r>
              <a:rPr lang="en-US" dirty="0"/>
              <a:t>However, passing variables means we are assigning a reference, so changing a parameter within a function will alter the caller's object when a variable (reference) is passed. To prevent this for lists and dictionaries, pass a slice of the entire structure:</a:t>
            </a:r>
          </a:p>
          <a:p>
            <a:pPr lvl="1"/>
            <a:r>
              <a:rPr lang="en-US" dirty="0" err="1"/>
              <a:t>print_thing</a:t>
            </a:r>
            <a:r>
              <a:rPr lang="en-US" dirty="0"/>
              <a:t>(</a:t>
            </a:r>
            <a:r>
              <a:rPr lang="en-US" dirty="0" err="1"/>
              <a:t>mylist</a:t>
            </a:r>
            <a:r>
              <a:rPr lang="en-US" dirty="0"/>
              <a:t>[:])</a:t>
            </a:r>
          </a:p>
          <a:p>
            <a:r>
              <a:rPr lang="en-US" dirty="0"/>
              <a:t>Yes, it’s a hack! Unfortunately, we get no indication that the function attempted to change the list and failed. Alternatively, we could use a tuple, which would produce a runtime error:</a:t>
            </a:r>
          </a:p>
          <a:p>
            <a:pPr lvl="1"/>
            <a:r>
              <a:rPr lang="en-US" dirty="0" err="1"/>
              <a:t>print_thing</a:t>
            </a:r>
            <a:r>
              <a:rPr lang="en-US" dirty="0"/>
              <a:t>(tuple(</a:t>
            </a:r>
            <a:r>
              <a:rPr lang="en-US" dirty="0" err="1"/>
              <a:t>mylist</a:t>
            </a:r>
            <a:r>
              <a:rPr lang="en-US" dirty="0"/>
              <a:t>))</a:t>
            </a:r>
          </a:p>
          <a:p>
            <a:endParaRPr lang="en-US" dirty="0"/>
          </a:p>
          <a:p>
            <a:r>
              <a:rPr lang="en-US" dirty="0"/>
              <a:t>Generally, we prefer to return values from functions rather than alter parameters, since it is not always clear if a function is going to clobber your variable.  </a:t>
            </a:r>
          </a:p>
        </p:txBody>
      </p:sp>
      <p:sp>
        <p:nvSpPr>
          <p:cNvPr id="4" name="Slide Image Placeholder 3"/>
          <p:cNvSpPr>
            <a:spLocks noGrp="1" noRot="1" noChangeAspect="1"/>
          </p:cNvSpPr>
          <p:nvPr>
            <p:ph type="sldImg"/>
          </p:nvPr>
        </p:nvSpPr>
        <p:spPr/>
      </p:sp>
    </p:spTree>
    <p:extLst>
      <p:ext uri="{BB962C8B-B14F-4D97-AF65-F5344CB8AC3E}">
        <p14:creationId xmlns:p14="http://schemas.microsoft.com/office/powerpoint/2010/main" val="23521842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50" name="Rectangle 3"/>
          <p:cNvSpPr>
            <a:spLocks noGrp="1" noChangeArrowheads="1"/>
          </p:cNvSpPr>
          <p:nvPr>
            <p:ph type="body" idx="1"/>
          </p:nvPr>
        </p:nvSpPr>
        <p:spPr/>
        <p:txBody>
          <a:bodyPr/>
          <a:lstStyle/>
          <a:p>
            <a:r>
              <a:rPr lang="en-US" dirty="0"/>
              <a:t>In Python, a function can have parameters with default values. </a:t>
            </a:r>
          </a:p>
          <a:p>
            <a:r>
              <a:rPr lang="en-US" dirty="0"/>
              <a:t>For example, suppose a function calculates the VAT on an item. Most items in the UK were subject to a rate of 17.5%, which seemed reasonable as a default.  However, a different rate might sometimes be used, so we do not want to hard-code it.  </a:t>
            </a:r>
          </a:p>
          <a:p>
            <a:r>
              <a:rPr lang="en-US" dirty="0"/>
              <a:t>Parameters may only be assigned defaults on the right, if one is defaulted then all that follow must also be defaulted. So:</a:t>
            </a:r>
          </a:p>
          <a:p>
            <a:pPr lvl="1"/>
            <a:r>
              <a:rPr lang="nl-NL" dirty="0"/>
              <a:t>def print_vat2 (vatpc=17.5, gross):</a:t>
            </a:r>
          </a:p>
          <a:p>
            <a:pPr lvl="1"/>
            <a:r>
              <a:rPr lang="nl-NL" dirty="0"/>
              <a:t>...</a:t>
            </a:r>
          </a:p>
          <a:p>
            <a:r>
              <a:rPr lang="en-US" dirty="0"/>
              <a:t>Gives:</a:t>
            </a:r>
          </a:p>
          <a:p>
            <a:r>
              <a:rPr lang="en-GB" dirty="0"/>
              <a:t>File "functions.py", line 31</a:t>
            </a:r>
          </a:p>
          <a:p>
            <a:r>
              <a:rPr lang="en-GB" dirty="0"/>
              <a:t>    </a:t>
            </a:r>
            <a:r>
              <a:rPr lang="en-GB" dirty="0" err="1"/>
              <a:t>def</a:t>
            </a:r>
            <a:r>
              <a:rPr lang="en-GB" dirty="0"/>
              <a:t> print_vat2 (</a:t>
            </a:r>
            <a:r>
              <a:rPr lang="en-GB" dirty="0" err="1"/>
              <a:t>vatpc</a:t>
            </a:r>
            <a:r>
              <a:rPr lang="en-GB" dirty="0"/>
              <a:t>=17.5, gross):</a:t>
            </a:r>
          </a:p>
          <a:p>
            <a:r>
              <a:rPr lang="en-GB" dirty="0" err="1"/>
              <a:t>SyntaxError</a:t>
            </a:r>
            <a:r>
              <a:rPr lang="en-GB" dirty="0"/>
              <a:t>: non-default argument follows default argument</a:t>
            </a:r>
          </a:p>
          <a:p>
            <a:endParaRPr lang="en-US" dirty="0"/>
          </a:p>
        </p:txBody>
      </p:sp>
      <p:sp>
        <p:nvSpPr>
          <p:cNvPr id="3" name="Slide Image Placeholder 2"/>
          <p:cNvSpPr>
            <a:spLocks noGrp="1" noRot="1" noChangeAspect="1"/>
          </p:cNvSpPr>
          <p:nvPr>
            <p:ph type="sldImg"/>
          </p:nvPr>
        </p:nvSpPr>
        <p:spPr/>
      </p:sp>
    </p:spTree>
    <p:extLst>
      <p:ext uri="{BB962C8B-B14F-4D97-AF65-F5344CB8AC3E}">
        <p14:creationId xmlns:p14="http://schemas.microsoft.com/office/powerpoint/2010/main" val="5043423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Rot="1" noChangeAspect="1" noChangeArrowheads="1" noTextEdit="1"/>
          </p:cNvSpPr>
          <p:nvPr>
            <p:ph type="sldImg"/>
          </p:nvPr>
        </p:nvSpPr>
        <p:spPr>
          <a:ln/>
        </p:spPr>
      </p:sp>
      <p:sp>
        <p:nvSpPr>
          <p:cNvPr id="32771"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GB" dirty="0"/>
              <a:t>Before we look further at parameter passing, we should review the mechanisms we have seen so far.</a:t>
            </a:r>
          </a:p>
        </p:txBody>
      </p:sp>
    </p:spTree>
    <p:extLst>
      <p:ext uri="{BB962C8B-B14F-4D97-AF65-F5344CB8AC3E}">
        <p14:creationId xmlns:p14="http://schemas.microsoft.com/office/powerpoint/2010/main" val="5434935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7" name="Rectangle 2"/>
          <p:cNvSpPr>
            <a:spLocks noGrp="1" noRot="1" noChangeAspect="1" noChangeArrowheads="1" noTextEdit="1"/>
          </p:cNvSpPr>
          <p:nvPr>
            <p:ph type="sldImg"/>
          </p:nvPr>
        </p:nvSpPr>
        <p:spPr>
          <a:ln/>
        </p:spPr>
      </p:sp>
      <p:sp>
        <p:nvSpPr>
          <p:cNvPr id="3379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t>The example shows a technique to force the user to specify parameters by name rather than position. However,</a:t>
            </a:r>
            <a:r>
              <a:rPr lang="en-GB" dirty="0"/>
              <a:t> calling such a function with </a:t>
            </a:r>
            <a:r>
              <a:rPr lang="en-GB" i="1" dirty="0"/>
              <a:t>no</a:t>
            </a:r>
            <a:r>
              <a:rPr lang="en-GB" dirty="0"/>
              <a:t> parameters is perfectly legal, since (in this case) they all have defaults.</a:t>
            </a:r>
          </a:p>
          <a:p>
            <a:r>
              <a:rPr lang="en-GB" dirty="0"/>
              <a:t>All parameters defined after (to the right) of the </a:t>
            </a:r>
            <a:r>
              <a:rPr lang="en-GB" b="1" dirty="0">
                <a:latin typeface="Courier New" pitchFamily="49" charset="0"/>
              </a:rPr>
              <a:t>*</a:t>
            </a:r>
            <a:r>
              <a:rPr lang="en-GB" dirty="0"/>
              <a:t> must be named parameters, but those to the left may be positional. This syntax is Python 3 specific.</a:t>
            </a:r>
          </a:p>
          <a:p>
            <a:endParaRPr lang="en-GB" dirty="0"/>
          </a:p>
        </p:txBody>
      </p:sp>
    </p:spTree>
    <p:extLst>
      <p:ext uri="{BB962C8B-B14F-4D97-AF65-F5344CB8AC3E}">
        <p14:creationId xmlns:p14="http://schemas.microsoft.com/office/powerpoint/2010/main" val="32383151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9" name="Rectangle 2"/>
          <p:cNvSpPr>
            <a:spLocks noGrp="1" noRot="1" noChangeAspect="1" noChangeArrowheads="1" noTextEdit="1"/>
          </p:cNvSpPr>
          <p:nvPr>
            <p:ph type="sldImg"/>
          </p:nvPr>
        </p:nvSpPr>
        <p:spPr>
          <a:ln/>
        </p:spPr>
      </p:sp>
      <p:sp>
        <p:nvSpPr>
          <p:cNvPr id="3175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t>Aside from defaults, Python functions have a fixed number of parameters. But, what if we have the parameters in a tuple or list? We can pass them in to a function by </a:t>
            </a:r>
            <a:r>
              <a:rPr lang="en-US" i="1" dirty="0"/>
              <a:t>unpacking</a:t>
            </a:r>
            <a:r>
              <a:rPr lang="en-US" dirty="0"/>
              <a:t>, by specifying a leading asterisk at the call. Note though that the container must contain the right number of elements.   </a:t>
            </a:r>
          </a:p>
          <a:p>
            <a:r>
              <a:rPr lang="en-US" dirty="0"/>
              <a:t>We can pass any sequence, which is usually a tuple or a list, but it could be a string (unlikely) in which case each character would be seen as a different parameter.</a:t>
            </a:r>
          </a:p>
          <a:p>
            <a:r>
              <a:rPr lang="en-US" dirty="0"/>
              <a:t>Collecting parameters into a tuple within the function is known in the C/C++ world as a </a:t>
            </a:r>
            <a:r>
              <a:rPr lang="en-US" i="1" dirty="0" err="1"/>
              <a:t>variadic</a:t>
            </a:r>
            <a:r>
              <a:rPr lang="en-US" dirty="0"/>
              <a:t> function, that is it takes a variable number of parameters.  The named parameter (in this case </a:t>
            </a:r>
            <a:r>
              <a:rPr lang="en-US" i="1" dirty="0">
                <a:latin typeface="Courier New" pitchFamily="49" charset="0"/>
              </a:rPr>
              <a:t>files</a:t>
            </a:r>
            <a:r>
              <a:rPr lang="en-US" dirty="0"/>
              <a:t>) is the name of a tuple. Remember that tuples are immutable, but the individual  elements may be references to objects that can be changed.  </a:t>
            </a:r>
          </a:p>
          <a:p>
            <a:endParaRPr lang="en-GB" dirty="0"/>
          </a:p>
        </p:txBody>
      </p:sp>
    </p:spTree>
    <p:extLst>
      <p:ext uri="{BB962C8B-B14F-4D97-AF65-F5344CB8AC3E}">
        <p14:creationId xmlns:p14="http://schemas.microsoft.com/office/powerpoint/2010/main" val="22243778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5" name="Rectangle 2"/>
          <p:cNvSpPr>
            <a:spLocks noGrp="1" noRot="1" noChangeAspect="1" noChangeArrowheads="1" noTextEdit="1"/>
          </p:cNvSpPr>
          <p:nvPr>
            <p:ph type="sldImg"/>
          </p:nvPr>
        </p:nvSpPr>
        <p:spPr>
          <a:ln/>
        </p:spPr>
      </p:sp>
      <p:sp>
        <p:nvSpPr>
          <p:cNvPr id="3584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t>Keyword parameters (by convention called </a:t>
            </a:r>
            <a:r>
              <a:rPr lang="en-US" b="1" dirty="0" err="1">
                <a:latin typeface="Courier New" pitchFamily="49" charset="0"/>
              </a:rPr>
              <a:t>kwargs</a:t>
            </a:r>
            <a:r>
              <a:rPr lang="en-US" dirty="0"/>
              <a:t>) enable the parameters to be passed as a dictionary.</a:t>
            </a:r>
          </a:p>
          <a:p>
            <a:r>
              <a:rPr lang="en-US" dirty="0"/>
              <a:t>Unpacking named parameters requires two asterisks as a prefix. The parameters are placed into a dictionary which, of course, is unordered. This means that the user does not need to get the order correct. This is particularly useful with a long parameter list.</a:t>
            </a:r>
          </a:p>
          <a:p>
            <a:endParaRPr lang="en-US" dirty="0"/>
          </a:p>
          <a:p>
            <a:r>
              <a:rPr lang="en-GB" dirty="0"/>
              <a:t>A parameter prefixed </a:t>
            </a:r>
            <a:r>
              <a:rPr lang="en-GB" b="1" dirty="0">
                <a:latin typeface="Courier New" pitchFamily="49" charset="0"/>
              </a:rPr>
              <a:t>**</a:t>
            </a:r>
            <a:r>
              <a:rPr lang="en-GB" dirty="0"/>
              <a:t> may only be used at the end of a parameter list, any other position will give a syntax error.</a:t>
            </a:r>
          </a:p>
          <a:p>
            <a:endParaRPr lang="en-GB" dirty="0"/>
          </a:p>
          <a:p>
            <a:endParaRPr lang="en-GB" dirty="0"/>
          </a:p>
        </p:txBody>
      </p:sp>
    </p:spTree>
    <p:extLst>
      <p:ext uri="{BB962C8B-B14F-4D97-AF65-F5344CB8AC3E}">
        <p14:creationId xmlns:p14="http://schemas.microsoft.com/office/powerpoint/2010/main" val="173857006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Q&amp;A/what's next">
    <p:bg>
      <p:bgPr>
        <a:solidFill>
          <a:srgbClr val="EDCD3C"/>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135880" y="0"/>
            <a:ext cx="705612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221280981"/>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Follow us">
    <p:bg>
      <p:bgPr>
        <a:solidFill>
          <a:srgbClr val="28CFF9"/>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875020" y="0"/>
            <a:ext cx="631698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986434422"/>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Action Tips">
    <p:bg>
      <p:bgPr>
        <a:solidFill>
          <a:srgbClr val="EB622E"/>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7254240" y="0"/>
            <a:ext cx="493776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 name="Group 1"/>
          <p:cNvGrpSpPr/>
          <p:nvPr userDrawn="1"/>
        </p:nvGrpSpPr>
        <p:grpSpPr>
          <a:xfrm>
            <a:off x="-1420" y="3503895"/>
            <a:ext cx="6359624" cy="2437013"/>
            <a:chOff x="-1420" y="3503895"/>
            <a:chExt cx="6359624" cy="2437013"/>
          </a:xfrm>
          <a:solidFill>
            <a:srgbClr val="004050"/>
          </a:solidFill>
        </p:grpSpPr>
        <p:sp>
          <p:nvSpPr>
            <p:cNvPr id="36" name="Freeform 35">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37" name="Freeform 36">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40" name="Freeform 3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198876426"/>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slide 1">
    <p:bg>
      <p:bgPr>
        <a:solidFill>
          <a:srgbClr val="09EDB8"/>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6644640" y="15240"/>
            <a:ext cx="5547360" cy="684276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8"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16" name="Group 15"/>
          <p:cNvGrpSpPr/>
          <p:nvPr userDrawn="1"/>
        </p:nvGrpSpPr>
        <p:grpSpPr>
          <a:xfrm>
            <a:off x="-1420" y="3503895"/>
            <a:ext cx="6359624" cy="2437013"/>
            <a:chOff x="-1420" y="3503895"/>
            <a:chExt cx="6359624" cy="2437013"/>
          </a:xfrm>
          <a:solidFill>
            <a:srgbClr val="004050"/>
          </a:solidFill>
        </p:grpSpPr>
        <p:sp>
          <p:nvSpPr>
            <p:cNvPr id="17" name="Freeform 16">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19" name="Freeform 18">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0" name="Freeform 1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265610577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Q&amp;A/what's next">
    <p:bg>
      <p:bgPr>
        <a:solidFill>
          <a:srgbClr val="EDCD3C"/>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135880" y="0"/>
            <a:ext cx="705612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221280981"/>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Follow us">
    <p:bg>
      <p:bgPr>
        <a:solidFill>
          <a:srgbClr val="28CFF9"/>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875020" y="0"/>
            <a:ext cx="631698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986434422"/>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Action Tips">
    <p:bg>
      <p:bgPr>
        <a:solidFill>
          <a:srgbClr val="EB622E"/>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7254240" y="0"/>
            <a:ext cx="493776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 name="Group 1"/>
          <p:cNvGrpSpPr/>
          <p:nvPr userDrawn="1"/>
        </p:nvGrpSpPr>
        <p:grpSpPr>
          <a:xfrm>
            <a:off x="-1420" y="3503895"/>
            <a:ext cx="6359624" cy="2437013"/>
            <a:chOff x="-1420" y="3503895"/>
            <a:chExt cx="6359624" cy="2437013"/>
          </a:xfrm>
          <a:solidFill>
            <a:srgbClr val="004050"/>
          </a:solidFill>
        </p:grpSpPr>
        <p:sp>
          <p:nvSpPr>
            <p:cNvPr id="36" name="Freeform 35">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37" name="Freeform 36">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40" name="Freeform 3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198876426"/>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Title slide 1">
    <p:bg>
      <p:bgPr>
        <a:solidFill>
          <a:srgbClr val="09EDB8"/>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6644640" y="15240"/>
            <a:ext cx="5547360" cy="684276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8"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16" name="Group 15"/>
          <p:cNvGrpSpPr/>
          <p:nvPr userDrawn="1"/>
        </p:nvGrpSpPr>
        <p:grpSpPr>
          <a:xfrm>
            <a:off x="-1420" y="3503895"/>
            <a:ext cx="6359624" cy="2437013"/>
            <a:chOff x="-1420" y="3503895"/>
            <a:chExt cx="6359624" cy="2437013"/>
          </a:xfrm>
          <a:solidFill>
            <a:srgbClr val="004050"/>
          </a:solidFill>
        </p:grpSpPr>
        <p:sp>
          <p:nvSpPr>
            <p:cNvPr id="17" name="Freeform 16">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19" name="Freeform 18">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0" name="Freeform 1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265610577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Q&amp;A/what's next">
    <p:bg>
      <p:bgPr>
        <a:solidFill>
          <a:srgbClr val="EDCD3C"/>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135880" y="0"/>
            <a:ext cx="705612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221280981"/>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Follow us">
    <p:bg>
      <p:bgPr>
        <a:solidFill>
          <a:srgbClr val="28CFF9"/>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875020" y="0"/>
            <a:ext cx="631698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986434422"/>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Action Tips">
    <p:bg>
      <p:bgPr>
        <a:solidFill>
          <a:srgbClr val="EB622E"/>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7254240" y="0"/>
            <a:ext cx="493776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 name="Group 1"/>
          <p:cNvGrpSpPr/>
          <p:nvPr userDrawn="1"/>
        </p:nvGrpSpPr>
        <p:grpSpPr>
          <a:xfrm>
            <a:off x="-1420" y="3503895"/>
            <a:ext cx="6359624" cy="2437013"/>
            <a:chOff x="-1420" y="3503895"/>
            <a:chExt cx="6359624" cy="2437013"/>
          </a:xfrm>
          <a:solidFill>
            <a:srgbClr val="004050"/>
          </a:solidFill>
        </p:grpSpPr>
        <p:sp>
          <p:nvSpPr>
            <p:cNvPr id="36" name="Freeform 35">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37" name="Freeform 36">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40" name="Freeform 3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198876426"/>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Follow us">
    <p:bg>
      <p:bgPr>
        <a:solidFill>
          <a:srgbClr val="28CFF9"/>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875020" y="0"/>
            <a:ext cx="631698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986434422"/>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Title slide 1">
    <p:bg>
      <p:bgPr>
        <a:solidFill>
          <a:srgbClr val="09EDB8"/>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6644640" y="15240"/>
            <a:ext cx="5547360" cy="684276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8"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16" name="Group 15"/>
          <p:cNvGrpSpPr/>
          <p:nvPr userDrawn="1"/>
        </p:nvGrpSpPr>
        <p:grpSpPr>
          <a:xfrm>
            <a:off x="-1420" y="3503895"/>
            <a:ext cx="6359624" cy="2437013"/>
            <a:chOff x="-1420" y="3503895"/>
            <a:chExt cx="6359624" cy="2437013"/>
          </a:xfrm>
          <a:solidFill>
            <a:srgbClr val="004050"/>
          </a:solidFill>
        </p:grpSpPr>
        <p:sp>
          <p:nvSpPr>
            <p:cNvPr id="17" name="Freeform 16">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19" name="Freeform 18">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0" name="Freeform 1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265610577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Q&amp;A/what's next">
    <p:bg>
      <p:bgPr>
        <a:solidFill>
          <a:srgbClr val="EDCD3C"/>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135880" y="0"/>
            <a:ext cx="705612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221280981"/>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Follow us">
    <p:bg>
      <p:bgPr>
        <a:solidFill>
          <a:srgbClr val="28CFF9"/>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875020" y="0"/>
            <a:ext cx="631698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986434422"/>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Action Tips">
    <p:bg>
      <p:bgPr>
        <a:solidFill>
          <a:srgbClr val="EB622E"/>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7254240" y="0"/>
            <a:ext cx="493776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 name="Group 1"/>
          <p:cNvGrpSpPr/>
          <p:nvPr userDrawn="1"/>
        </p:nvGrpSpPr>
        <p:grpSpPr>
          <a:xfrm>
            <a:off x="-1420" y="3503895"/>
            <a:ext cx="6359624" cy="2437013"/>
            <a:chOff x="-1420" y="3503895"/>
            <a:chExt cx="6359624" cy="2437013"/>
          </a:xfrm>
          <a:solidFill>
            <a:srgbClr val="004050"/>
          </a:solidFill>
        </p:grpSpPr>
        <p:sp>
          <p:nvSpPr>
            <p:cNvPr id="36" name="Freeform 35">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37" name="Freeform 36">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40" name="Freeform 3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198876426"/>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Title slide 1">
    <p:bg>
      <p:bgPr>
        <a:solidFill>
          <a:srgbClr val="09EDB8"/>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6644640" y="15240"/>
            <a:ext cx="5547360" cy="684276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8"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16" name="Group 15"/>
          <p:cNvGrpSpPr/>
          <p:nvPr userDrawn="1"/>
        </p:nvGrpSpPr>
        <p:grpSpPr>
          <a:xfrm>
            <a:off x="-1420" y="3503895"/>
            <a:ext cx="6359624" cy="2437013"/>
            <a:chOff x="-1420" y="3503895"/>
            <a:chExt cx="6359624" cy="2437013"/>
          </a:xfrm>
          <a:solidFill>
            <a:srgbClr val="004050"/>
          </a:solidFill>
        </p:grpSpPr>
        <p:sp>
          <p:nvSpPr>
            <p:cNvPr id="17" name="Freeform 16">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19" name="Freeform 18">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0" name="Freeform 1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265610577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Q&amp;A/what's next">
    <p:bg>
      <p:bgPr>
        <a:solidFill>
          <a:srgbClr val="EDCD3C"/>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135880" y="0"/>
            <a:ext cx="705612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221280981"/>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Follow us">
    <p:bg>
      <p:bgPr>
        <a:solidFill>
          <a:srgbClr val="28CFF9"/>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875020" y="0"/>
            <a:ext cx="631698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986434422"/>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Action Tips">
    <p:bg>
      <p:bgPr>
        <a:solidFill>
          <a:srgbClr val="EB622E"/>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7254240" y="0"/>
            <a:ext cx="493776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 name="Group 1"/>
          <p:cNvGrpSpPr/>
          <p:nvPr userDrawn="1"/>
        </p:nvGrpSpPr>
        <p:grpSpPr>
          <a:xfrm>
            <a:off x="-1420" y="3503895"/>
            <a:ext cx="6359624" cy="2437013"/>
            <a:chOff x="-1420" y="3503895"/>
            <a:chExt cx="6359624" cy="2437013"/>
          </a:xfrm>
          <a:solidFill>
            <a:srgbClr val="004050"/>
          </a:solidFill>
        </p:grpSpPr>
        <p:sp>
          <p:nvSpPr>
            <p:cNvPr id="36" name="Freeform 35">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37" name="Freeform 36">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40" name="Freeform 3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198876426"/>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Title slide 1">
    <p:bg>
      <p:bgPr>
        <a:solidFill>
          <a:srgbClr val="09EDB8"/>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6644640" y="15240"/>
            <a:ext cx="5547360" cy="684276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8"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16" name="Group 15"/>
          <p:cNvGrpSpPr/>
          <p:nvPr userDrawn="1"/>
        </p:nvGrpSpPr>
        <p:grpSpPr>
          <a:xfrm>
            <a:off x="-1420" y="3503895"/>
            <a:ext cx="6359624" cy="2437013"/>
            <a:chOff x="-1420" y="3503895"/>
            <a:chExt cx="6359624" cy="2437013"/>
          </a:xfrm>
          <a:solidFill>
            <a:srgbClr val="004050"/>
          </a:solidFill>
        </p:grpSpPr>
        <p:sp>
          <p:nvSpPr>
            <p:cNvPr id="17" name="Freeform 16">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19" name="Freeform 18">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0" name="Freeform 1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265610577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Q&amp;A/what's next">
    <p:bg>
      <p:bgPr>
        <a:solidFill>
          <a:srgbClr val="EDCD3C"/>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5135880" y="0"/>
            <a:ext cx="705612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221280981"/>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Action Tips">
    <p:bg>
      <p:bgPr>
        <a:solidFill>
          <a:srgbClr val="EB622E"/>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7254240" y="0"/>
            <a:ext cx="493776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 name="Group 1"/>
          <p:cNvGrpSpPr/>
          <p:nvPr userDrawn="1"/>
        </p:nvGrpSpPr>
        <p:grpSpPr>
          <a:xfrm>
            <a:off x="-1420" y="3503895"/>
            <a:ext cx="6359624" cy="2437013"/>
            <a:chOff x="-1420" y="3503895"/>
            <a:chExt cx="6359624" cy="2437013"/>
          </a:xfrm>
          <a:solidFill>
            <a:srgbClr val="004050"/>
          </a:solidFill>
        </p:grpSpPr>
        <p:sp>
          <p:nvSpPr>
            <p:cNvPr id="36" name="Freeform 35">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37" name="Freeform 36">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40" name="Freeform 3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198876426"/>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Follow us">
    <p:bg>
      <p:bgPr>
        <a:solidFill>
          <a:srgbClr val="28CFF9"/>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5875020" y="0"/>
            <a:ext cx="631698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986434422"/>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Action Tips">
    <p:bg>
      <p:bgPr>
        <a:solidFill>
          <a:srgbClr val="EB622E"/>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7254240" y="0"/>
            <a:ext cx="493776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 name="Group 1"/>
          <p:cNvGrpSpPr/>
          <p:nvPr userDrawn="1"/>
        </p:nvGrpSpPr>
        <p:grpSpPr>
          <a:xfrm>
            <a:off x="-1420" y="3503895"/>
            <a:ext cx="6359624" cy="2437013"/>
            <a:chOff x="-1420" y="3503895"/>
            <a:chExt cx="6359624" cy="2437013"/>
          </a:xfrm>
          <a:solidFill>
            <a:srgbClr val="004050"/>
          </a:solidFill>
        </p:grpSpPr>
        <p:sp>
          <p:nvSpPr>
            <p:cNvPr id="36" name="Freeform 35">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37" name="Freeform 36">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40" name="Freeform 3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198876426"/>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Title slide 1">
    <p:bg>
      <p:bgPr>
        <a:solidFill>
          <a:srgbClr val="09EDB8"/>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644640" y="15240"/>
            <a:ext cx="5547360" cy="684276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8"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16" name="Group 15"/>
          <p:cNvGrpSpPr/>
          <p:nvPr userDrawn="1"/>
        </p:nvGrpSpPr>
        <p:grpSpPr>
          <a:xfrm>
            <a:off x="-1420" y="3503895"/>
            <a:ext cx="6359624" cy="2437013"/>
            <a:chOff x="-1420" y="3503895"/>
            <a:chExt cx="6359624" cy="2437013"/>
          </a:xfrm>
          <a:solidFill>
            <a:srgbClr val="004050"/>
          </a:solidFill>
        </p:grpSpPr>
        <p:sp>
          <p:nvSpPr>
            <p:cNvPr id="17" name="Freeform 16">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19" name="Freeform 18">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0" name="Freeform 1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265610577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Follow us">
    <p:bg>
      <p:bgPr>
        <a:solidFill>
          <a:srgbClr val="28CFF9"/>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875020" y="0"/>
            <a:ext cx="631698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986434422"/>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Housekeeping">
    <p:bg>
      <p:bgPr>
        <a:solidFill>
          <a:schemeClr val="tx1"/>
        </a:solidFill>
        <a:effectLst/>
      </p:bgPr>
    </p:bg>
    <p:spTree>
      <p:nvGrpSpPr>
        <p:cNvPr id="1" name=""/>
        <p:cNvGrpSpPr/>
        <p:nvPr/>
      </p:nvGrpSpPr>
      <p:grpSpPr>
        <a:xfrm>
          <a:off x="0" y="0"/>
          <a:ext cx="0" cy="0"/>
          <a:chOff x="0" y="0"/>
          <a:chExt cx="0" cy="0"/>
        </a:xfrm>
      </p:grpSpPr>
      <p:sp>
        <p:nvSpPr>
          <p:cNvPr id="12" name="object 3">
            <a:extLst>
              <a:ext uri="{FF2B5EF4-FFF2-40B4-BE49-F238E27FC236}">
                <a16:creationId xmlns:a16="http://schemas.microsoft.com/office/drawing/2014/main" id="{3344A4B7-0EC8-AD4A-8611-5B12AB419DC2}"/>
              </a:ext>
            </a:extLst>
          </p:cNvPr>
          <p:cNvSpPr/>
          <p:nvPr userDrawn="1"/>
        </p:nvSpPr>
        <p:spPr>
          <a:xfrm>
            <a:off x="0" y="0"/>
            <a:ext cx="11808125" cy="4657785"/>
          </a:xfrm>
          <a:custGeom>
            <a:avLst/>
            <a:gdLst/>
            <a:ahLst/>
            <a:cxnLst/>
            <a:rect l="l" t="t" r="r" b="b"/>
            <a:pathLst>
              <a:path w="15645765" h="6171565">
                <a:moveTo>
                  <a:pt x="12954792" y="0"/>
                </a:moveTo>
                <a:lnTo>
                  <a:pt x="9989330" y="0"/>
                </a:lnTo>
                <a:lnTo>
                  <a:pt x="11612737" y="1621505"/>
                </a:lnTo>
                <a:lnTo>
                  <a:pt x="11603898" y="1638231"/>
                </a:lnTo>
                <a:lnTo>
                  <a:pt x="0" y="1638231"/>
                </a:lnTo>
                <a:lnTo>
                  <a:pt x="0" y="3701600"/>
                </a:lnTo>
                <a:lnTo>
                  <a:pt x="11623393" y="3701600"/>
                </a:lnTo>
                <a:lnTo>
                  <a:pt x="9157358" y="6164994"/>
                </a:lnTo>
                <a:lnTo>
                  <a:pt x="9229199" y="6169201"/>
                </a:lnTo>
                <a:lnTo>
                  <a:pt x="9246778" y="6169604"/>
                </a:lnTo>
                <a:lnTo>
                  <a:pt x="12044487" y="6171255"/>
                </a:lnTo>
                <a:lnTo>
                  <a:pt x="12085365" y="6167625"/>
                </a:lnTo>
                <a:lnTo>
                  <a:pt x="12120998" y="6156469"/>
                </a:lnTo>
                <a:lnTo>
                  <a:pt x="12153240" y="6137640"/>
                </a:lnTo>
                <a:lnTo>
                  <a:pt x="12183945" y="6110993"/>
                </a:lnTo>
                <a:lnTo>
                  <a:pt x="15546143" y="2748262"/>
                </a:lnTo>
                <a:lnTo>
                  <a:pt x="15566761" y="2730440"/>
                </a:lnTo>
                <a:lnTo>
                  <a:pt x="15590311" y="2713899"/>
                </a:lnTo>
                <a:lnTo>
                  <a:pt x="15616627" y="2696820"/>
                </a:lnTo>
                <a:lnTo>
                  <a:pt x="15645546" y="2677383"/>
                </a:lnTo>
                <a:lnTo>
                  <a:pt x="15617183" y="2654144"/>
                </a:lnTo>
                <a:lnTo>
                  <a:pt x="15594873" y="2636172"/>
                </a:lnTo>
                <a:lnTo>
                  <a:pt x="15577002" y="2621305"/>
                </a:lnTo>
                <a:lnTo>
                  <a:pt x="15561955" y="2607381"/>
                </a:lnTo>
                <a:lnTo>
                  <a:pt x="12954792" y="0"/>
                </a:lnTo>
                <a:close/>
              </a:path>
            </a:pathLst>
          </a:custGeom>
          <a:solidFill>
            <a:schemeClr val="tx2"/>
          </a:solidFill>
        </p:spPr>
        <p:txBody>
          <a:bodyPr wrap="square" lIns="0" tIns="0" rIns="0" bIns="0" rtlCol="0"/>
          <a:lstStyle/>
          <a:p>
            <a:endParaRPr sz="1029"/>
          </a:p>
        </p:txBody>
      </p:sp>
      <p:sp>
        <p:nvSpPr>
          <p:cNvPr id="11"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4784" y="3433680"/>
            <a:ext cx="5627171" cy="968987"/>
          </a:xfrm>
        </p:spPr>
        <p:txBody>
          <a:bodyPr anchor="t" anchorCtr="0">
            <a:noAutofit/>
          </a:bodyPr>
          <a:lstStyle>
            <a:lvl1pPr algn="l">
              <a:lnSpc>
                <a:spcPts val="6000"/>
              </a:lnSpc>
              <a:defRPr sz="3600">
                <a:solidFill>
                  <a:schemeClr val="bg1"/>
                </a:solidFill>
              </a:defRPr>
            </a:lvl1pPr>
          </a:lstStyle>
          <a:p>
            <a:r>
              <a:rPr lang="en-US" noProof="0"/>
              <a:t>Housekeeping</a:t>
            </a:r>
            <a:endParaRPr lang="en-GB" noProof="0" dirty="0"/>
          </a:p>
        </p:txBody>
      </p:sp>
      <p:sp>
        <p:nvSpPr>
          <p:cNvPr id="6" name="Text Placeholder 6"/>
          <p:cNvSpPr>
            <a:spLocks noGrp="1"/>
          </p:cNvSpPr>
          <p:nvPr>
            <p:ph type="body" sz="quarter" idx="12" hasCustomPrompt="1"/>
          </p:nvPr>
        </p:nvSpPr>
        <p:spPr>
          <a:xfrm>
            <a:off x="384784" y="4894524"/>
            <a:ext cx="5627171" cy="1186921"/>
          </a:xfrm>
        </p:spPr>
        <p:txBody>
          <a:bodyPr/>
          <a:lstStyle>
            <a:lvl1pPr marL="342900" marR="0" indent="-342900" algn="l" defTabSz="914400" rtl="0" eaLnBrk="1" fontAlgn="auto" latinLnBrk="0" hangingPunct="1">
              <a:lnSpc>
                <a:spcPct val="100000"/>
              </a:lnSpc>
              <a:spcBef>
                <a:spcPts val="0"/>
              </a:spcBef>
              <a:spcAft>
                <a:spcPts val="0"/>
              </a:spcAft>
              <a:buClrTx/>
              <a:buSzPct val="115000"/>
              <a:buFont typeface="Arial" panose="020B0604020202020204" pitchFamily="34" charset="0"/>
              <a:buChar char="•"/>
              <a:tabLst/>
              <a:defRPr sz="2000" b="0">
                <a:solidFill>
                  <a:schemeClr val="bg1"/>
                </a:solidFill>
              </a:defRPr>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Tree>
    <p:extLst>
      <p:ext uri="{BB962C8B-B14F-4D97-AF65-F5344CB8AC3E}">
        <p14:creationId xmlns:p14="http://schemas.microsoft.com/office/powerpoint/2010/main" val="427687933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Meet &amp; Greet 1">
    <p:bg>
      <p:bgPr>
        <a:solidFill>
          <a:srgbClr val="38E2BB"/>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4108881" y="-11575"/>
            <a:ext cx="8079261" cy="6875362"/>
          </a:xfrm>
          <a:prstGeom prst="rect">
            <a:avLst/>
          </a:prstGeom>
        </p:spPr>
      </p:pic>
      <p:sp>
        <p:nvSpPr>
          <p:cNvPr id="17"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4785" y="1706477"/>
            <a:ext cx="5002556" cy="808123"/>
          </a:xfrm>
        </p:spPr>
        <p:txBody>
          <a:bodyPr anchor="t" anchorCtr="0">
            <a:noAutofit/>
          </a:bodyPr>
          <a:lstStyle>
            <a:lvl1pPr algn="l">
              <a:lnSpc>
                <a:spcPts val="6000"/>
              </a:lnSpc>
              <a:defRPr sz="3600">
                <a:solidFill>
                  <a:srgbClr val="004050"/>
                </a:solidFill>
              </a:defRPr>
            </a:lvl1pPr>
          </a:lstStyle>
          <a:p>
            <a:r>
              <a:rPr lang="en-US" noProof="0" dirty="0"/>
              <a:t>Meet &amp; Greet</a:t>
            </a:r>
            <a:endParaRPr lang="en-GB" noProof="0" dirty="0"/>
          </a:p>
        </p:txBody>
      </p:sp>
      <p:sp>
        <p:nvSpPr>
          <p:cNvPr id="18" name="Text Placeholder 3"/>
          <p:cNvSpPr>
            <a:spLocks noGrp="1"/>
          </p:cNvSpPr>
          <p:nvPr>
            <p:ph type="body" sz="quarter" idx="10" hasCustomPrompt="1"/>
          </p:nvPr>
        </p:nvSpPr>
        <p:spPr>
          <a:xfrm>
            <a:off x="384785" y="2915404"/>
            <a:ext cx="4278655" cy="3401576"/>
          </a:xfrm>
        </p:spPr>
        <p:txBody>
          <a:bodyPr/>
          <a:lstStyle>
            <a:lvl1pPr>
              <a:lnSpc>
                <a:spcPct val="100000"/>
              </a:lnSpc>
              <a:defRPr b="0" baseline="0"/>
            </a:lvl1pPr>
          </a:lstStyle>
          <a:p>
            <a:pPr lvl="0"/>
            <a:r>
              <a:rPr lang="en-US" dirty="0"/>
              <a:t>Click to edit instructions</a:t>
            </a:r>
          </a:p>
        </p:txBody>
      </p:sp>
    </p:spTree>
    <p:extLst>
      <p:ext uri="{BB962C8B-B14F-4D97-AF65-F5344CB8AC3E}">
        <p14:creationId xmlns:p14="http://schemas.microsoft.com/office/powerpoint/2010/main" val="4045959733"/>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userDrawn="1">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Meet &amp; Greet 1">
    <p:bg>
      <p:bgPr>
        <a:solidFill>
          <a:srgbClr val="38E2BB"/>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08881" y="-11575"/>
            <a:ext cx="8079261" cy="6875362"/>
          </a:xfrm>
          <a:prstGeom prst="rect">
            <a:avLst/>
          </a:prstGeom>
        </p:spPr>
      </p:pic>
      <p:sp>
        <p:nvSpPr>
          <p:cNvPr id="17"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4785" y="1706477"/>
            <a:ext cx="5002556" cy="808123"/>
          </a:xfrm>
        </p:spPr>
        <p:txBody>
          <a:bodyPr anchor="t" anchorCtr="0">
            <a:noAutofit/>
          </a:bodyPr>
          <a:lstStyle>
            <a:lvl1pPr algn="l">
              <a:lnSpc>
                <a:spcPts val="6000"/>
              </a:lnSpc>
              <a:defRPr sz="3600">
                <a:solidFill>
                  <a:srgbClr val="004050"/>
                </a:solidFill>
              </a:defRPr>
            </a:lvl1pPr>
          </a:lstStyle>
          <a:p>
            <a:r>
              <a:rPr lang="en-US" noProof="0" dirty="0"/>
              <a:t>Meet &amp; Greet</a:t>
            </a:r>
            <a:endParaRPr lang="en-GB" noProof="0" dirty="0"/>
          </a:p>
        </p:txBody>
      </p:sp>
      <p:sp>
        <p:nvSpPr>
          <p:cNvPr id="18" name="Text Placeholder 3"/>
          <p:cNvSpPr>
            <a:spLocks noGrp="1"/>
          </p:cNvSpPr>
          <p:nvPr>
            <p:ph type="body" sz="quarter" idx="10" hasCustomPrompt="1"/>
          </p:nvPr>
        </p:nvSpPr>
        <p:spPr>
          <a:xfrm>
            <a:off x="384785" y="2915404"/>
            <a:ext cx="4278655" cy="3401576"/>
          </a:xfrm>
        </p:spPr>
        <p:txBody>
          <a:bodyPr/>
          <a:lstStyle>
            <a:lvl1pPr>
              <a:lnSpc>
                <a:spcPct val="100000"/>
              </a:lnSpc>
              <a:defRPr b="0" baseline="0"/>
            </a:lvl1pPr>
          </a:lstStyle>
          <a:p>
            <a:pPr lvl="0"/>
            <a:r>
              <a:rPr lang="en-US" dirty="0"/>
              <a:t>Click to edit instructions</a:t>
            </a:r>
          </a:p>
        </p:txBody>
      </p:sp>
    </p:spTree>
    <p:extLst>
      <p:ext uri="{BB962C8B-B14F-4D97-AF65-F5344CB8AC3E}">
        <p14:creationId xmlns:p14="http://schemas.microsoft.com/office/powerpoint/2010/main" val="4045959733"/>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3_03 Section Divider">
    <p:bg>
      <p:bgPr>
        <a:solidFill>
          <a:schemeClr val="tx2"/>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76239" y="1556247"/>
            <a:ext cx="5810250" cy="2277604"/>
          </a:xfrm>
        </p:spPr>
        <p:txBody>
          <a:bodyPr anchor="b" anchorCtr="0">
            <a:noAutofit/>
          </a:bodyPr>
          <a:lstStyle>
            <a:lvl1pPr algn="l">
              <a:lnSpc>
                <a:spcPct val="90000"/>
              </a:lnSpc>
              <a:defRPr sz="3600" spc="60" baseline="0">
                <a:solidFill>
                  <a:srgbClr val="004050"/>
                </a:solidFill>
              </a:defRPr>
            </a:lvl1pPr>
          </a:lstStyle>
          <a:p>
            <a:r>
              <a:rPr lang="en-US" noProof="0" dirty="0"/>
              <a:t>CLICK TO EDIT </a:t>
            </a:r>
            <a:br>
              <a:rPr lang="en-US" noProof="0" dirty="0"/>
            </a:br>
            <a:r>
              <a:rPr lang="en-US" noProof="0" dirty="0"/>
              <a:t>MASTER TITLE STYLE</a:t>
            </a:r>
            <a:endParaRPr lang="en-GB" noProof="0" dirty="0"/>
          </a:p>
        </p:txBody>
      </p:sp>
      <p:grpSp>
        <p:nvGrpSpPr>
          <p:cNvPr id="27" name="Group 26"/>
          <p:cNvGrpSpPr/>
          <p:nvPr userDrawn="1"/>
        </p:nvGrpSpPr>
        <p:grpSpPr>
          <a:xfrm>
            <a:off x="-2229" y="2361812"/>
            <a:ext cx="11067619" cy="4502135"/>
            <a:chOff x="-2229" y="2361812"/>
            <a:chExt cx="11067619" cy="4502135"/>
          </a:xfrm>
          <a:solidFill>
            <a:srgbClr val="004050"/>
          </a:solidFill>
        </p:grpSpPr>
        <p:sp>
          <p:nvSpPr>
            <p:cNvPr id="28" name="Freeform 27">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sp>
          <p:nvSpPr>
            <p:cNvPr id="29" name="Freeform 28">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30" name="Freeform 29">
              <a:extLst>
                <a:ext uri="{FF2B5EF4-FFF2-40B4-BE49-F238E27FC236}">
                  <a16:creationId xmlns:a16="http://schemas.microsoft.com/office/drawing/2014/main" id="{2F450B4C-241D-A544-BBEF-175E01D6A139}"/>
                </a:ext>
              </a:extLst>
            </p:cNvPr>
            <p:cNvSpPr/>
            <p:nvPr userDrawn="1"/>
          </p:nvSpPr>
          <p:spPr>
            <a:xfrm flipV="1">
              <a:off x="-2229" y="49513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200292185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Overview or quotes 04">
    <p:spTree>
      <p:nvGrpSpPr>
        <p:cNvPr id="1" name=""/>
        <p:cNvGrpSpPr/>
        <p:nvPr/>
      </p:nvGrpSpPr>
      <p:grpSpPr>
        <a:xfrm>
          <a:off x="0" y="0"/>
          <a:ext cx="0" cy="0"/>
          <a:chOff x="0" y="0"/>
          <a:chExt cx="0" cy="0"/>
        </a:xfrm>
      </p:grpSpPr>
      <p:sp>
        <p:nvSpPr>
          <p:cNvPr id="6" name="Rectangle 5"/>
          <p:cNvSpPr/>
          <p:nvPr userDrawn="1"/>
        </p:nvSpPr>
        <p:spPr>
          <a:xfrm>
            <a:off x="-1" y="0"/>
            <a:ext cx="4070352" cy="6858000"/>
          </a:xfrm>
          <a:prstGeom prst="rect">
            <a:avLst/>
          </a:prstGeom>
          <a:solidFill>
            <a:srgbClr val="004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Text Placeholder 4"/>
          <p:cNvSpPr>
            <a:spLocks noGrp="1"/>
          </p:cNvSpPr>
          <p:nvPr>
            <p:ph type="body" sz="quarter" idx="15" hasCustomPrompt="1"/>
          </p:nvPr>
        </p:nvSpPr>
        <p:spPr>
          <a:xfrm>
            <a:off x="5037137" y="1349984"/>
            <a:ext cx="6770688" cy="5119407"/>
          </a:xfrm>
        </p:spPr>
        <p:txBody>
          <a:bodyPr/>
          <a:lstStyle>
            <a:lvl1pPr marL="0" indent="0">
              <a:lnSpc>
                <a:spcPct val="100000"/>
              </a:lnSpc>
              <a:buFont typeface="Arial" panose="020B0604020202020204" pitchFamily="34" charset="0"/>
              <a:buNone/>
              <a:defRPr sz="2000" b="0"/>
            </a:lvl1pPr>
            <a:lvl2pPr marL="180000" indent="-180000">
              <a:lnSpc>
                <a:spcPct val="100000"/>
              </a:lnSpc>
              <a:buFont typeface="Arial" panose="020B0604020202020204" pitchFamily="34" charset="0"/>
              <a:buChar char="•"/>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sz="2000"/>
            </a:lvl4pPr>
            <a:lvl5pPr marL="180000" indent="-180000">
              <a:buFont typeface="Arial" panose="020B0604020202020204" pitchFamily="34" charset="0"/>
              <a:buChar char="•"/>
              <a:defRPr sz="2000"/>
            </a:lvl5pPr>
          </a:lstStyle>
          <a:p>
            <a:pPr lvl="0"/>
            <a:r>
              <a:rPr lang="en-US" dirty="0"/>
              <a:t>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Freeform 12">
            <a:extLst>
              <a:ext uri="{FF2B5EF4-FFF2-40B4-BE49-F238E27FC236}">
                <a16:creationId xmlns:a16="http://schemas.microsoft.com/office/drawing/2014/main" id="{DF3D0604-3EEB-7547-A86F-8B3EFC40A3EC}"/>
              </a:ext>
            </a:extLst>
          </p:cNvPr>
          <p:cNvSpPr/>
          <p:nvPr userDrawn="1"/>
        </p:nvSpPr>
        <p:spPr>
          <a:xfrm>
            <a:off x="384784" y="4504759"/>
            <a:ext cx="4321328" cy="1964632"/>
          </a:xfrm>
          <a:custGeom>
            <a:avLst/>
            <a:gdLst>
              <a:gd name="connsiteX0" fmla="*/ 1010833 w 1009650"/>
              <a:gd name="connsiteY0" fmla="*/ 229067 h 457200"/>
              <a:gd name="connsiteX1" fmla="*/ 972733 w 1009650"/>
              <a:gd name="connsiteY1" fmla="*/ 246593 h 457200"/>
              <a:gd name="connsiteX2" fmla="*/ 768072 w 1009650"/>
              <a:gd name="connsiteY2" fmla="*/ 348701 h 457200"/>
              <a:gd name="connsiteX3" fmla="*/ 658853 w 1009650"/>
              <a:gd name="connsiteY3" fmla="*/ 435887 h 457200"/>
              <a:gd name="connsiteX4" fmla="*/ 625770 w 1009650"/>
              <a:gd name="connsiteY4" fmla="*/ 457159 h 457200"/>
              <a:gd name="connsiteX5" fmla="*/ 594020 w 1009650"/>
              <a:gd name="connsiteY5" fmla="*/ 447126 h 457200"/>
              <a:gd name="connsiteX6" fmla="*/ 591352 w 1009650"/>
              <a:gd name="connsiteY6" fmla="*/ 428076 h 457200"/>
              <a:gd name="connsiteX7" fmla="*/ 620117 w 1009650"/>
              <a:gd name="connsiteY7" fmla="*/ 377721 h 457200"/>
              <a:gd name="connsiteX8" fmla="*/ 677966 w 1009650"/>
              <a:gd name="connsiteY8" fmla="*/ 290281 h 457200"/>
              <a:gd name="connsiteX9" fmla="*/ 688507 w 1009650"/>
              <a:gd name="connsiteY9" fmla="*/ 269136 h 457200"/>
              <a:gd name="connsiteX10" fmla="*/ 674410 w 1009650"/>
              <a:gd name="connsiteY10" fmla="*/ 241704 h 457200"/>
              <a:gd name="connsiteX11" fmla="*/ 636310 w 1009650"/>
              <a:gd name="connsiteY11" fmla="*/ 240307 h 457200"/>
              <a:gd name="connsiteX12" fmla="*/ 469495 w 1009650"/>
              <a:gd name="connsiteY12" fmla="*/ 274597 h 457200"/>
              <a:gd name="connsiteX13" fmla="*/ 356846 w 1009650"/>
              <a:gd name="connsiteY13" fmla="*/ 325905 h 457200"/>
              <a:gd name="connsiteX14" fmla="*/ 235752 w 1009650"/>
              <a:gd name="connsiteY14" fmla="*/ 378864 h 457200"/>
              <a:gd name="connsiteX15" fmla="*/ 118468 w 1009650"/>
              <a:gd name="connsiteY15" fmla="*/ 386611 h 457200"/>
              <a:gd name="connsiteX16" fmla="*/ 4168 w 1009650"/>
              <a:gd name="connsiteY16" fmla="*/ 268882 h 457200"/>
              <a:gd name="connsiteX17" fmla="*/ 25186 w 1009650"/>
              <a:gd name="connsiteY17" fmla="*/ 136802 h 457200"/>
              <a:gd name="connsiteX18" fmla="*/ 149075 w 1009650"/>
              <a:gd name="connsiteY18" fmla="*/ 68476 h 457200"/>
              <a:gd name="connsiteX19" fmla="*/ 296649 w 1009650"/>
              <a:gd name="connsiteY19" fmla="*/ 103464 h 457200"/>
              <a:gd name="connsiteX20" fmla="*/ 415076 w 1009650"/>
              <a:gd name="connsiteY20" fmla="*/ 161059 h 457200"/>
              <a:gd name="connsiteX21" fmla="*/ 572429 w 1009650"/>
              <a:gd name="connsiteY21" fmla="*/ 209255 h 457200"/>
              <a:gd name="connsiteX22" fmla="*/ 649836 w 1009650"/>
              <a:gd name="connsiteY22" fmla="*/ 219161 h 457200"/>
              <a:gd name="connsiteX23" fmla="*/ 675236 w 1009650"/>
              <a:gd name="connsiteY23" fmla="*/ 216812 h 457200"/>
              <a:gd name="connsiteX24" fmla="*/ 690125 w 1009650"/>
              <a:gd name="connsiteY24" fmla="*/ 195995 h 457200"/>
              <a:gd name="connsiteX25" fmla="*/ 688317 w 1009650"/>
              <a:gd name="connsiteY25" fmla="*/ 190586 h 457200"/>
              <a:gd name="connsiteX26" fmla="*/ 667934 w 1009650"/>
              <a:gd name="connsiteY26" fmla="*/ 151343 h 457200"/>
              <a:gd name="connsiteX27" fmla="*/ 603036 w 1009650"/>
              <a:gd name="connsiteY27" fmla="*/ 53871 h 457200"/>
              <a:gd name="connsiteX28" fmla="*/ 591098 w 1009650"/>
              <a:gd name="connsiteY28" fmla="*/ 30820 h 457200"/>
              <a:gd name="connsiteX29" fmla="*/ 608179 w 1009650"/>
              <a:gd name="connsiteY29" fmla="*/ 848 h 457200"/>
              <a:gd name="connsiteX30" fmla="*/ 649200 w 1009650"/>
              <a:gd name="connsiteY30" fmla="*/ 12977 h 457200"/>
              <a:gd name="connsiteX31" fmla="*/ 701905 w 1009650"/>
              <a:gd name="connsiteY31" fmla="*/ 60856 h 457200"/>
              <a:gd name="connsiteX32" fmla="*/ 813474 w 1009650"/>
              <a:gd name="connsiteY32" fmla="*/ 134389 h 457200"/>
              <a:gd name="connsiteX33" fmla="*/ 1006642 w 1009650"/>
              <a:gd name="connsiteY33" fmla="*/ 226972 h 457200"/>
              <a:gd name="connsiteX34" fmla="*/ 1010833 w 1009650"/>
              <a:gd name="connsiteY34" fmla="*/ 229067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457200">
                <a:moveTo>
                  <a:pt x="1010833" y="229067"/>
                </a:moveTo>
                <a:cubicBezTo>
                  <a:pt x="997434" y="235417"/>
                  <a:pt x="984925" y="240815"/>
                  <a:pt x="972733" y="246593"/>
                </a:cubicBezTo>
                <a:cubicBezTo>
                  <a:pt x="903581" y="278724"/>
                  <a:pt x="833668" y="309522"/>
                  <a:pt x="768072" y="348701"/>
                </a:cubicBezTo>
                <a:cubicBezTo>
                  <a:pt x="728311" y="373291"/>
                  <a:pt x="691642" y="402562"/>
                  <a:pt x="658853" y="435887"/>
                </a:cubicBezTo>
                <a:cubicBezTo>
                  <a:pt x="650022" y="445921"/>
                  <a:pt x="638563" y="453288"/>
                  <a:pt x="625770" y="457159"/>
                </a:cubicBezTo>
                <a:cubicBezTo>
                  <a:pt x="614145" y="459928"/>
                  <a:pt x="601942" y="456072"/>
                  <a:pt x="594020" y="447126"/>
                </a:cubicBezTo>
                <a:cubicBezTo>
                  <a:pt x="588841" y="442152"/>
                  <a:pt x="587739" y="434281"/>
                  <a:pt x="591352" y="428076"/>
                </a:cubicBezTo>
                <a:cubicBezTo>
                  <a:pt x="600559" y="411122"/>
                  <a:pt x="609703" y="393977"/>
                  <a:pt x="620117" y="377721"/>
                </a:cubicBezTo>
                <a:cubicBezTo>
                  <a:pt x="639167" y="348320"/>
                  <a:pt x="658853" y="319555"/>
                  <a:pt x="677966" y="290281"/>
                </a:cubicBezTo>
                <a:cubicBezTo>
                  <a:pt x="682182" y="283605"/>
                  <a:pt x="685714" y="276521"/>
                  <a:pt x="688507" y="269136"/>
                </a:cubicBezTo>
                <a:cubicBezTo>
                  <a:pt x="693714" y="255801"/>
                  <a:pt x="688507" y="244244"/>
                  <a:pt x="674410" y="241704"/>
                </a:cubicBezTo>
                <a:cubicBezTo>
                  <a:pt x="661836" y="239482"/>
                  <a:pt x="649014" y="239012"/>
                  <a:pt x="636310" y="240307"/>
                </a:cubicBezTo>
                <a:cubicBezTo>
                  <a:pt x="579541" y="245958"/>
                  <a:pt x="523090" y="254975"/>
                  <a:pt x="469495" y="274597"/>
                </a:cubicBezTo>
                <a:cubicBezTo>
                  <a:pt x="431081" y="289732"/>
                  <a:pt x="393480" y="306858"/>
                  <a:pt x="356846" y="325905"/>
                </a:cubicBezTo>
                <a:cubicBezTo>
                  <a:pt x="317159" y="344955"/>
                  <a:pt x="278233" y="366227"/>
                  <a:pt x="235752" y="378864"/>
                </a:cubicBezTo>
                <a:cubicBezTo>
                  <a:pt x="197915" y="391187"/>
                  <a:pt x="157597" y="393850"/>
                  <a:pt x="118468" y="386611"/>
                </a:cubicBezTo>
                <a:cubicBezTo>
                  <a:pt x="60224" y="373808"/>
                  <a:pt x="15244" y="327478"/>
                  <a:pt x="4168" y="268882"/>
                </a:cubicBezTo>
                <a:cubicBezTo>
                  <a:pt x="-4405" y="222463"/>
                  <a:pt x="-849" y="177505"/>
                  <a:pt x="25186" y="136802"/>
                </a:cubicBezTo>
                <a:cubicBezTo>
                  <a:pt x="53888" y="91971"/>
                  <a:pt x="95925" y="69746"/>
                  <a:pt x="149075" y="68476"/>
                </a:cubicBezTo>
                <a:cubicBezTo>
                  <a:pt x="202224" y="67206"/>
                  <a:pt x="249976" y="81557"/>
                  <a:pt x="296649" y="103464"/>
                </a:cubicBezTo>
                <a:cubicBezTo>
                  <a:pt x="336400" y="122133"/>
                  <a:pt x="375875" y="141331"/>
                  <a:pt x="415076" y="161059"/>
                </a:cubicBezTo>
                <a:cubicBezTo>
                  <a:pt x="464691" y="185237"/>
                  <a:pt x="517785" y="201499"/>
                  <a:pt x="572429" y="209255"/>
                </a:cubicBezTo>
                <a:cubicBezTo>
                  <a:pt x="598126" y="213234"/>
                  <a:pt x="623928" y="216536"/>
                  <a:pt x="649836" y="219161"/>
                </a:cubicBezTo>
                <a:cubicBezTo>
                  <a:pt x="658375" y="219866"/>
                  <a:pt x="666971" y="219071"/>
                  <a:pt x="675236" y="216812"/>
                </a:cubicBezTo>
                <a:cubicBezTo>
                  <a:pt x="685095" y="215175"/>
                  <a:pt x="691762" y="205855"/>
                  <a:pt x="690125" y="195995"/>
                </a:cubicBezTo>
                <a:cubicBezTo>
                  <a:pt x="689812" y="194108"/>
                  <a:pt x="689201" y="192282"/>
                  <a:pt x="688317" y="190586"/>
                </a:cubicBezTo>
                <a:cubicBezTo>
                  <a:pt x="682682" y="176935"/>
                  <a:pt x="675862" y="163803"/>
                  <a:pt x="667934" y="151343"/>
                </a:cubicBezTo>
                <a:cubicBezTo>
                  <a:pt x="646724" y="118577"/>
                  <a:pt x="624499" y="86446"/>
                  <a:pt x="603036" y="53871"/>
                </a:cubicBezTo>
                <a:cubicBezTo>
                  <a:pt x="598297" y="46605"/>
                  <a:pt x="594298" y="38883"/>
                  <a:pt x="591098" y="30820"/>
                </a:cubicBezTo>
                <a:cubicBezTo>
                  <a:pt x="584748" y="15771"/>
                  <a:pt x="592304" y="3833"/>
                  <a:pt x="608179" y="848"/>
                </a:cubicBezTo>
                <a:cubicBezTo>
                  <a:pt x="623012" y="-2026"/>
                  <a:pt x="638315" y="2499"/>
                  <a:pt x="649200" y="12977"/>
                </a:cubicBezTo>
                <a:cubicBezTo>
                  <a:pt x="666917" y="28788"/>
                  <a:pt x="683999" y="45298"/>
                  <a:pt x="701905" y="60856"/>
                </a:cubicBezTo>
                <a:cubicBezTo>
                  <a:pt x="735701" y="90165"/>
                  <a:pt x="773214" y="114889"/>
                  <a:pt x="813474" y="134389"/>
                </a:cubicBezTo>
                <a:cubicBezTo>
                  <a:pt x="877674" y="165631"/>
                  <a:pt x="942253" y="196111"/>
                  <a:pt x="1006642" y="226972"/>
                </a:cubicBezTo>
                <a:cubicBezTo>
                  <a:pt x="1007785" y="227226"/>
                  <a:pt x="1008801" y="227924"/>
                  <a:pt x="1010833" y="229067"/>
                </a:cubicBezTo>
                <a:close/>
              </a:path>
            </a:pathLst>
          </a:custGeom>
          <a:solidFill>
            <a:srgbClr val="09EDB8"/>
          </a:solidFill>
          <a:ln w="6350" cap="flat">
            <a:noFill/>
            <a:prstDash val="solid"/>
            <a:miter/>
          </a:ln>
        </p:spPr>
        <p:txBody>
          <a:bodyPr rtlCol="0" anchor="ctr"/>
          <a:lstStyle/>
          <a:p>
            <a:endParaRPr lang="en-GB"/>
          </a:p>
        </p:txBody>
      </p:sp>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0" name="Text Placeholder 2"/>
          <p:cNvSpPr>
            <a:spLocks noGrp="1"/>
          </p:cNvSpPr>
          <p:nvPr>
            <p:ph type="body" sz="quarter" idx="10" hasCustomPrompt="1"/>
          </p:nvPr>
        </p:nvSpPr>
        <p:spPr>
          <a:xfrm>
            <a:off x="384784" y="1349984"/>
            <a:ext cx="3443732" cy="2751998"/>
          </a:xfrm>
        </p:spPr>
        <p:txBody>
          <a:bodyPr/>
          <a:lstStyle>
            <a:lvl1pPr marL="0" indent="0">
              <a:lnSpc>
                <a:spcPct val="90000"/>
              </a:lnSpc>
              <a:spcAft>
                <a:spcPts val="0"/>
              </a:spcAft>
              <a:buFont typeface="Arial" panose="020B0604020202020204" pitchFamily="34" charset="0"/>
              <a:buNone/>
              <a:defRPr sz="3600" cap="all" spc="60" baseline="0">
                <a:solidFill>
                  <a:srgbClr val="09EDB8"/>
                </a:solidFill>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slide title to sit here</a:t>
            </a:r>
          </a:p>
        </p:txBody>
      </p:sp>
    </p:spTree>
    <p:extLst>
      <p:ext uri="{BB962C8B-B14F-4D97-AF65-F5344CB8AC3E}">
        <p14:creationId xmlns:p14="http://schemas.microsoft.com/office/powerpoint/2010/main" val="3589945353"/>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Arrow Left">
    <p:spTree>
      <p:nvGrpSpPr>
        <p:cNvPr id="1" name=""/>
        <p:cNvGrpSpPr/>
        <p:nvPr/>
      </p:nvGrpSpPr>
      <p:grpSpPr>
        <a:xfrm>
          <a:off x="0" y="0"/>
          <a:ext cx="0" cy="0"/>
          <a:chOff x="0" y="0"/>
          <a:chExt cx="0" cy="0"/>
        </a:xfrm>
      </p:grpSpPr>
      <p:sp>
        <p:nvSpPr>
          <p:cNvPr id="3" name="Text Placeholder 2"/>
          <p:cNvSpPr>
            <a:spLocks noGrp="1"/>
          </p:cNvSpPr>
          <p:nvPr>
            <p:ph type="body" sz="quarter" idx="10" hasCustomPrompt="1"/>
          </p:nvPr>
        </p:nvSpPr>
        <p:spPr>
          <a:xfrm>
            <a:off x="384784" y="1242034"/>
            <a:ext cx="3694112" cy="2917842"/>
          </a:xfrm>
        </p:spPr>
        <p:txBody>
          <a:bodyPr anchor="b"/>
          <a:lstStyle>
            <a:lvl1pPr marL="0" indent="0">
              <a:lnSpc>
                <a:spcPct val="100000"/>
              </a:lnSpc>
              <a:spcAft>
                <a:spcPts val="0"/>
              </a:spcAft>
              <a:buFont typeface="Arial" panose="020B0604020202020204" pitchFamily="34" charset="0"/>
              <a:buNone/>
              <a:defRPr sz="3600" cap="none" baseline="0">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5" name="Text Placeholder 4"/>
          <p:cNvSpPr>
            <a:spLocks noGrp="1"/>
          </p:cNvSpPr>
          <p:nvPr>
            <p:ph type="body" sz="quarter" idx="11" hasCustomPrompt="1"/>
          </p:nvPr>
        </p:nvSpPr>
        <p:spPr>
          <a:xfrm>
            <a:off x="6098146" y="579549"/>
            <a:ext cx="5718225" cy="5899039"/>
          </a:xfrm>
        </p:spPr>
        <p:txBody>
          <a:bodyPr/>
          <a:lstStyle>
            <a:lvl1pPr marL="0" indent="0">
              <a:buFont typeface="Arial" panose="020B0604020202020204" pitchFamily="34" charset="0"/>
              <a:buNone/>
              <a:defRPr sz="20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a:p>
            <a:pPr lvl="1"/>
            <a:r>
              <a:rPr lang="en-US" dirty="0"/>
              <a:t>Second level</a:t>
            </a:r>
          </a:p>
          <a:p>
            <a:pPr lvl="2"/>
            <a:r>
              <a:rPr lang="en-GB" dirty="0"/>
              <a:t>Third level</a:t>
            </a:r>
          </a:p>
          <a:p>
            <a:pPr lvl="2"/>
            <a:r>
              <a:rPr lang="en-GB" dirty="0"/>
              <a:t>Fourth level</a:t>
            </a:r>
          </a:p>
          <a:p>
            <a:pPr lvl="2"/>
            <a:r>
              <a:rPr lang="en-GB" dirty="0"/>
              <a:t>Fifth level</a:t>
            </a:r>
          </a:p>
        </p:txBody>
      </p:sp>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grpSp>
        <p:nvGrpSpPr>
          <p:cNvPr id="19" name="Group 18"/>
          <p:cNvGrpSpPr/>
          <p:nvPr userDrawn="1"/>
        </p:nvGrpSpPr>
        <p:grpSpPr>
          <a:xfrm>
            <a:off x="-6058" y="3531457"/>
            <a:ext cx="5797612" cy="2365031"/>
            <a:chOff x="-2229" y="2361812"/>
            <a:chExt cx="11067619" cy="4514835"/>
          </a:xfrm>
          <a:solidFill>
            <a:srgbClr val="09EDB8"/>
          </a:solidFill>
        </p:grpSpPr>
        <p:sp>
          <p:nvSpPr>
            <p:cNvPr id="20" name="Freeform 19">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sp>
          <p:nvSpPr>
            <p:cNvPr id="21" name="Freeform 20">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2" name="Freeform 21">
              <a:extLst>
                <a:ext uri="{FF2B5EF4-FFF2-40B4-BE49-F238E27FC236}">
                  <a16:creationId xmlns:a16="http://schemas.microsoft.com/office/drawing/2014/main" id="{2F450B4C-241D-A544-BBEF-175E01D6A139}"/>
                </a:ext>
              </a:extLst>
            </p:cNvPr>
            <p:cNvSpPr/>
            <p:nvPr userDrawn="1"/>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370358418"/>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1">
    <p:bg>
      <p:bgPr>
        <a:solidFill>
          <a:srgbClr val="09EDB8"/>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6644640" y="15240"/>
            <a:ext cx="5547360" cy="684276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8"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16" name="Group 15"/>
          <p:cNvGrpSpPr/>
          <p:nvPr userDrawn="1"/>
        </p:nvGrpSpPr>
        <p:grpSpPr>
          <a:xfrm>
            <a:off x="-1420" y="3503895"/>
            <a:ext cx="6359624" cy="2437013"/>
            <a:chOff x="-1420" y="3503895"/>
            <a:chExt cx="6359624" cy="2437013"/>
          </a:xfrm>
          <a:solidFill>
            <a:srgbClr val="004050"/>
          </a:solidFill>
        </p:grpSpPr>
        <p:sp>
          <p:nvSpPr>
            <p:cNvPr id="17" name="Freeform 16">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19" name="Freeform 18">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0" name="Freeform 1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265610577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Text and Image (half screen)">
    <p:bg>
      <p:bgPr>
        <a:solidFill>
          <a:schemeClr val="bg1"/>
        </a:solidFill>
        <a:effectLst/>
      </p:bgPr>
    </p:bg>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73063" y="1892635"/>
            <a:ext cx="614348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dirty="0"/>
              <a:t>Click icon to add picture</a:t>
            </a:r>
          </a:p>
        </p:txBody>
      </p:sp>
      <p:sp>
        <p:nvSpPr>
          <p:cNvPr id="11" name="Text Placeholder 2"/>
          <p:cNvSpPr>
            <a:spLocks noGrp="1"/>
          </p:cNvSpPr>
          <p:nvPr>
            <p:ph type="body" sz="quarter" idx="12" hasCustomPrompt="1"/>
          </p:nvPr>
        </p:nvSpPr>
        <p:spPr>
          <a:xfrm>
            <a:off x="385650" y="1147572"/>
            <a:ext cx="5123903"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6" name="Freeform 15">
            <a:extLst>
              <a:ext uri="{FF2B5EF4-FFF2-40B4-BE49-F238E27FC236}">
                <a16:creationId xmlns:a16="http://schemas.microsoft.com/office/drawing/2014/main" id="{D44E23D4-CD16-B448-8F0A-11F5CE4FAB4C}"/>
              </a:ext>
            </a:extLst>
          </p:cNvPr>
          <p:cNvSpPr/>
          <p:nvPr userDrawn="1"/>
        </p:nvSpPr>
        <p:spPr>
          <a:xfrm>
            <a:off x="3229535" y="4488657"/>
            <a:ext cx="3729957" cy="2369343"/>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641350">
                <a:moveTo>
                  <a:pt x="117151" y="24275"/>
                </a:moveTo>
                <a:cubicBezTo>
                  <a:pt x="34918" y="69741"/>
                  <a:pt x="-5912" y="140163"/>
                  <a:pt x="692" y="235603"/>
                </a:cubicBezTo>
                <a:cubicBezTo>
                  <a:pt x="7994" y="341013"/>
                  <a:pt x="103117" y="429659"/>
                  <a:pt x="208781" y="429659"/>
                </a:cubicBezTo>
                <a:lnTo>
                  <a:pt x="350450" y="429659"/>
                </a:lnTo>
                <a:lnTo>
                  <a:pt x="350450" y="641432"/>
                </a:lnTo>
                <a:lnTo>
                  <a:pt x="428301" y="641432"/>
                </a:lnTo>
                <a:lnTo>
                  <a:pt x="428301" y="430358"/>
                </a:lnTo>
                <a:lnTo>
                  <a:pt x="777551" y="430358"/>
                </a:lnTo>
                <a:cubicBezTo>
                  <a:pt x="722305" y="492842"/>
                  <a:pt x="679379" y="561231"/>
                  <a:pt x="652519" y="640352"/>
                </a:cubicBezTo>
                <a:cubicBezTo>
                  <a:pt x="668712" y="640352"/>
                  <a:pt x="683761" y="640352"/>
                  <a:pt x="698747" y="640352"/>
                </a:cubicBez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cubicBezTo>
                  <a:pt x="687889" y="141687"/>
                  <a:pt x="670616" y="141687"/>
                  <a:pt x="652138" y="141687"/>
                </a:cubicBez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cubicBezTo>
                  <a:pt x="350704" y="258463"/>
                  <a:pt x="350704" y="300818"/>
                  <a:pt x="350704" y="343045"/>
                </a:cubicBezTo>
                <a:lnTo>
                  <a:pt x="350704" y="352634"/>
                </a:lnTo>
                <a:cubicBezTo>
                  <a:pt x="349319" y="352892"/>
                  <a:pt x="347920" y="353061"/>
                  <a:pt x="346513" y="353142"/>
                </a:cubicBezTo>
                <a:cubicBezTo>
                  <a:pt x="300539" y="353142"/>
                  <a:pt x="254564" y="353142"/>
                  <a:pt x="208591" y="352697"/>
                </a:cubicBez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rgbClr val="00EDB3"/>
          </a:solidFill>
          <a:ln w="6350" cap="flat">
            <a:noFill/>
            <a:prstDash val="solid"/>
            <a:miter/>
          </a:ln>
        </p:spPr>
        <p:txBody>
          <a:bodyPr rtlCol="0" anchor="ctr"/>
          <a:lstStyle/>
          <a:p>
            <a:endParaRPr lang="en-GB"/>
          </a:p>
        </p:txBody>
      </p:sp>
      <p:sp>
        <p:nvSpPr>
          <p:cNvPr id="8" name="Rectangle 7"/>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912114898"/>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Activity 1">
    <p:bg>
      <p:bgPr>
        <a:solidFill>
          <a:srgbClr val="0EEEB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4327302" y="344971"/>
            <a:ext cx="7475232" cy="2858874"/>
          </a:xfrm>
        </p:spPr>
        <p:txBody>
          <a:bodyPr anchor="b" anchorCtr="0">
            <a:noAutofit/>
          </a:bodyPr>
          <a:lstStyle>
            <a:lvl1pPr algn="l">
              <a:lnSpc>
                <a:spcPct val="100000"/>
              </a:lnSpc>
              <a:defRPr sz="3600" baseline="0">
                <a:solidFill>
                  <a:srgbClr val="004050"/>
                </a:solidFill>
              </a:defRPr>
            </a:lvl1pPr>
          </a:lstStyle>
          <a:p>
            <a:br>
              <a:rPr lang="en-US" noProof="0" dirty="0"/>
            </a:br>
            <a:br>
              <a:rPr lang="en-US" noProof="0" dirty="0"/>
            </a:br>
            <a:r>
              <a:rPr lang="en-US" noProof="0" dirty="0"/>
              <a:t>ACTIVITY: </a:t>
            </a:r>
            <a:br>
              <a:rPr lang="en-US" noProof="0" dirty="0"/>
            </a:br>
            <a:r>
              <a:rPr lang="en-US" noProof="0" dirty="0"/>
              <a:t>CLICK TO EDIT TITLE</a:t>
            </a:r>
            <a:endParaRPr lang="en-GB" noProof="0" dirty="0"/>
          </a:p>
        </p:txBody>
      </p:sp>
      <p:sp>
        <p:nvSpPr>
          <p:cNvPr id="4" name="Text Placeholder 3"/>
          <p:cNvSpPr>
            <a:spLocks noGrp="1"/>
          </p:cNvSpPr>
          <p:nvPr>
            <p:ph type="body" sz="quarter" idx="10" hasCustomPrompt="1"/>
          </p:nvPr>
        </p:nvSpPr>
        <p:spPr>
          <a:xfrm>
            <a:off x="4327303" y="3525004"/>
            <a:ext cx="7475230" cy="2791976"/>
          </a:xfrm>
        </p:spPr>
        <p:txBody>
          <a:bodyPr/>
          <a:lstStyle>
            <a:lvl1pPr>
              <a:lnSpc>
                <a:spcPct val="100000"/>
              </a:lnSpc>
              <a:defRPr b="0" baseline="0"/>
            </a:lvl1pPr>
          </a:lstStyle>
          <a:p>
            <a:pPr lvl="0"/>
            <a:r>
              <a:rPr lang="en-US" dirty="0"/>
              <a:t>Click to edit instructions</a:t>
            </a:r>
          </a:p>
        </p:txBody>
      </p:sp>
      <p:sp>
        <p:nvSpPr>
          <p:cNvPr id="10" name="Freeform 9">
            <a:extLst>
              <a:ext uri="{FF2B5EF4-FFF2-40B4-BE49-F238E27FC236}">
                <a16:creationId xmlns:a16="http://schemas.microsoft.com/office/drawing/2014/main" id="{56887D20-DCD6-8E49-BF31-8F4C2FCCD421}"/>
              </a:ext>
            </a:extLst>
          </p:cNvPr>
          <p:cNvSpPr/>
          <p:nvPr userDrawn="1"/>
        </p:nvSpPr>
        <p:spPr>
          <a:xfrm>
            <a:off x="487005" y="518307"/>
            <a:ext cx="3525956" cy="4061544"/>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accent1"/>
          </a:solidFill>
          <a:ln w="6350" cap="flat">
            <a:noFill/>
            <a:prstDash val="solid"/>
            <a:miter/>
          </a:ln>
        </p:spPr>
        <p:txBody>
          <a:bodyPr rtlCol="0" anchor="ctr"/>
          <a:lstStyle/>
          <a:p>
            <a:endParaRPr lang="en-GB"/>
          </a:p>
        </p:txBody>
      </p:sp>
    </p:spTree>
    <p:extLst>
      <p:ext uri="{BB962C8B-B14F-4D97-AF65-F5344CB8AC3E}">
        <p14:creationId xmlns:p14="http://schemas.microsoft.com/office/powerpoint/2010/main" val="2786887003"/>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4_01 Section Divider">
    <p:bg>
      <p:bgPr>
        <a:solidFill>
          <a:schemeClr val="tx1"/>
        </a:solidFill>
        <a:effectLst/>
      </p:bgPr>
    </p:bg>
    <p:spTree>
      <p:nvGrpSpPr>
        <p:cNvPr id="1" name=""/>
        <p:cNvGrpSpPr/>
        <p:nvPr/>
      </p:nvGrpSpPr>
      <p:grpSpPr>
        <a:xfrm>
          <a:off x="0" y="0"/>
          <a:ext cx="0" cy="0"/>
          <a:chOff x="0" y="0"/>
          <a:chExt cx="0" cy="0"/>
        </a:xfrm>
      </p:grpSpPr>
      <p:sp>
        <p:nvSpPr>
          <p:cNvPr id="5" name="Rectangle 4"/>
          <p:cNvSpPr/>
          <p:nvPr userDrawn="1"/>
        </p:nvSpPr>
        <p:spPr>
          <a:xfrm>
            <a:off x="-609" y="0"/>
            <a:ext cx="12192609" cy="6858000"/>
          </a:xfrm>
          <a:prstGeom prst="rect">
            <a:avLst/>
          </a:prstGeom>
          <a:solidFill>
            <a:srgbClr val="28C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bject 3">
            <a:extLst>
              <a:ext uri="{FF2B5EF4-FFF2-40B4-BE49-F238E27FC236}">
                <a16:creationId xmlns:a16="http://schemas.microsoft.com/office/drawing/2014/main" id="{3344A4B7-0EC8-AD4A-8611-5B12AB419DC2}"/>
              </a:ext>
            </a:extLst>
          </p:cNvPr>
          <p:cNvSpPr/>
          <p:nvPr userDrawn="1"/>
        </p:nvSpPr>
        <p:spPr>
          <a:xfrm>
            <a:off x="0" y="0"/>
            <a:ext cx="11808125" cy="4657785"/>
          </a:xfrm>
          <a:custGeom>
            <a:avLst/>
            <a:gdLst/>
            <a:ahLst/>
            <a:cxnLst/>
            <a:rect l="l" t="t" r="r" b="b"/>
            <a:pathLst>
              <a:path w="15645765" h="6171565">
                <a:moveTo>
                  <a:pt x="12954792" y="0"/>
                </a:moveTo>
                <a:lnTo>
                  <a:pt x="9989330" y="0"/>
                </a:lnTo>
                <a:lnTo>
                  <a:pt x="11612737" y="1621505"/>
                </a:lnTo>
                <a:lnTo>
                  <a:pt x="11603898" y="1638231"/>
                </a:lnTo>
                <a:lnTo>
                  <a:pt x="0" y="1638231"/>
                </a:lnTo>
                <a:lnTo>
                  <a:pt x="0" y="3701600"/>
                </a:lnTo>
                <a:lnTo>
                  <a:pt x="11623393" y="3701600"/>
                </a:lnTo>
                <a:lnTo>
                  <a:pt x="9157358" y="6164994"/>
                </a:lnTo>
                <a:lnTo>
                  <a:pt x="9229199" y="6169201"/>
                </a:lnTo>
                <a:lnTo>
                  <a:pt x="9246778" y="6169604"/>
                </a:lnTo>
                <a:lnTo>
                  <a:pt x="12044487" y="6171255"/>
                </a:lnTo>
                <a:lnTo>
                  <a:pt x="12085365" y="6167625"/>
                </a:lnTo>
                <a:lnTo>
                  <a:pt x="12120998" y="6156469"/>
                </a:lnTo>
                <a:lnTo>
                  <a:pt x="12153240" y="6137640"/>
                </a:lnTo>
                <a:lnTo>
                  <a:pt x="12183945" y="6110993"/>
                </a:lnTo>
                <a:lnTo>
                  <a:pt x="15546143" y="2748262"/>
                </a:lnTo>
                <a:lnTo>
                  <a:pt x="15566761" y="2730440"/>
                </a:lnTo>
                <a:lnTo>
                  <a:pt x="15590311" y="2713899"/>
                </a:lnTo>
                <a:lnTo>
                  <a:pt x="15616627" y="2696820"/>
                </a:lnTo>
                <a:lnTo>
                  <a:pt x="15645546" y="2677383"/>
                </a:lnTo>
                <a:lnTo>
                  <a:pt x="15617183" y="2654144"/>
                </a:lnTo>
                <a:lnTo>
                  <a:pt x="15594873" y="2636172"/>
                </a:lnTo>
                <a:lnTo>
                  <a:pt x="15577002" y="2621305"/>
                </a:lnTo>
                <a:lnTo>
                  <a:pt x="15561955" y="2607381"/>
                </a:lnTo>
                <a:lnTo>
                  <a:pt x="12954792" y="0"/>
                </a:lnTo>
                <a:close/>
              </a:path>
            </a:pathLst>
          </a:custGeom>
          <a:solidFill>
            <a:srgbClr val="004050"/>
          </a:solidFill>
        </p:spPr>
        <p:txBody>
          <a:bodyPr wrap="square" lIns="0" tIns="0" rIns="0" bIns="0" rtlCol="0"/>
          <a:lstStyle/>
          <a:p>
            <a:endParaRPr sz="1029"/>
          </a:p>
        </p:txBody>
      </p:sp>
      <p:sp>
        <p:nvSpPr>
          <p:cNvPr id="11"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76238" y="2779800"/>
            <a:ext cx="5627171" cy="1682133"/>
          </a:xfrm>
        </p:spPr>
        <p:txBody>
          <a:bodyPr anchor="b" anchorCtr="0">
            <a:noAutofit/>
          </a:bodyPr>
          <a:lstStyle>
            <a:lvl1pPr algn="l">
              <a:lnSpc>
                <a:spcPts val="6000"/>
              </a:lnSpc>
              <a:defRPr sz="3600" spc="60" baseline="0">
                <a:solidFill>
                  <a:srgbClr val="004050"/>
                </a:solidFill>
              </a:defRPr>
            </a:lvl1pPr>
          </a:lstStyle>
          <a:p>
            <a:r>
              <a:rPr lang="en-US" noProof="0" dirty="0"/>
              <a:t>CLICK TO EDIT MASTER TITLE STYLE</a:t>
            </a:r>
            <a:endParaRPr lang="en-GB" noProof="0" dirty="0"/>
          </a:p>
        </p:txBody>
      </p:sp>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a:extLst>
              <a:ext uri="{28A0092B-C50C-407E-A947-70E740481C1C}">
                <a14:useLocalDpi xmlns:a14="http://schemas.microsoft.com/office/drawing/2010/main" val="0"/>
              </a:ext>
            </a:extLst>
          </a:blip>
          <a:stretch>
            <a:fillRect/>
          </a:stretch>
        </p:blipFill>
        <p:spPr>
          <a:xfrm>
            <a:off x="280405" y="399619"/>
            <a:ext cx="857393" cy="522401"/>
          </a:xfrm>
          <a:prstGeom prst="rect">
            <a:avLst/>
          </a:prstGeom>
        </p:spPr>
      </p:pic>
      <p:sp>
        <p:nvSpPr>
          <p:cNvPr id="7" name="Rectangle 6"/>
          <p:cNvSpPr/>
          <p:nvPr userDrawn="1"/>
        </p:nvSpPr>
        <p:spPr>
          <a:xfrm>
            <a:off x="758190" y="769620"/>
            <a:ext cx="379608" cy="110490"/>
          </a:xfrm>
          <a:prstGeom prst="rect">
            <a:avLst/>
          </a:prstGeom>
          <a:solidFill>
            <a:srgbClr val="28C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11614484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7_Text Slide - With side bar C1">
    <p:spTree>
      <p:nvGrpSpPr>
        <p:cNvPr id="1" name=""/>
        <p:cNvGrpSpPr/>
        <p:nvPr/>
      </p:nvGrpSpPr>
      <p:grpSpPr>
        <a:xfrm>
          <a:off x="0" y="0"/>
          <a:ext cx="0" cy="0"/>
          <a:chOff x="0" y="0"/>
          <a:chExt cx="0" cy="0"/>
        </a:xfrm>
      </p:grpSpPr>
      <p:sp>
        <p:nvSpPr>
          <p:cNvPr id="6" name="Rectangle 5"/>
          <p:cNvSpPr/>
          <p:nvPr userDrawn="1"/>
        </p:nvSpPr>
        <p:spPr>
          <a:xfrm>
            <a:off x="-1" y="0"/>
            <a:ext cx="4070352" cy="6858000"/>
          </a:xfrm>
          <a:prstGeom prst="rect">
            <a:avLst/>
          </a:prstGeom>
          <a:solidFill>
            <a:srgbClr val="28C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 Placeholder 2"/>
          <p:cNvSpPr>
            <a:spLocks noGrp="1"/>
          </p:cNvSpPr>
          <p:nvPr>
            <p:ph type="body" sz="quarter" idx="10" hasCustomPrompt="1"/>
          </p:nvPr>
        </p:nvSpPr>
        <p:spPr>
          <a:xfrm>
            <a:off x="384784" y="1349984"/>
            <a:ext cx="3443732" cy="2751998"/>
          </a:xfrm>
        </p:spPr>
        <p:txBody>
          <a:bodyPr/>
          <a:lstStyle>
            <a:lvl1pPr marL="0" indent="0">
              <a:lnSpc>
                <a:spcPct val="90000"/>
              </a:lnSpc>
              <a:spcAft>
                <a:spcPts val="0"/>
              </a:spcAft>
              <a:buFont typeface="Arial" panose="020B0604020202020204" pitchFamily="34" charset="0"/>
              <a:buNone/>
              <a:defRPr sz="3600" cap="all" spc="60" baseline="0">
                <a:solidFill>
                  <a:srgbClr val="004050"/>
                </a:solidFill>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slide title to sit here</a:t>
            </a:r>
          </a:p>
        </p:txBody>
      </p:sp>
      <p:sp>
        <p:nvSpPr>
          <p:cNvPr id="9" name="Text Placeholder 4"/>
          <p:cNvSpPr>
            <a:spLocks noGrp="1"/>
          </p:cNvSpPr>
          <p:nvPr>
            <p:ph type="body" sz="quarter" idx="15" hasCustomPrompt="1"/>
          </p:nvPr>
        </p:nvSpPr>
        <p:spPr>
          <a:xfrm>
            <a:off x="5037138" y="1349984"/>
            <a:ext cx="5803900" cy="4094163"/>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20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laoreet</a:t>
            </a:r>
            <a:r>
              <a:rPr lang="en-US" dirty="0"/>
              <a:t> </a:t>
            </a:r>
            <a:r>
              <a:rPr lang="en-US" dirty="0" err="1"/>
              <a:t>dolore</a:t>
            </a:r>
            <a:r>
              <a:rPr lang="en-US" dirty="0"/>
              <a:t> magna.</a:t>
            </a:r>
          </a:p>
          <a:p>
            <a:pPr lvl="1"/>
            <a:r>
              <a:rPr lang="en-US" dirty="0"/>
              <a:t>Second level</a:t>
            </a:r>
          </a:p>
        </p:txBody>
      </p:sp>
      <p:sp>
        <p:nvSpPr>
          <p:cNvPr id="11" name="Freeform 10">
            <a:extLst>
              <a:ext uri="{FF2B5EF4-FFF2-40B4-BE49-F238E27FC236}">
                <a16:creationId xmlns:a16="http://schemas.microsoft.com/office/drawing/2014/main" id="{35B5D0DF-4895-DB4F-85D9-C3FFDE55B8C8}"/>
              </a:ext>
            </a:extLst>
          </p:cNvPr>
          <p:cNvSpPr/>
          <p:nvPr userDrawn="1"/>
        </p:nvSpPr>
        <p:spPr>
          <a:xfrm>
            <a:off x="384784" y="4708688"/>
            <a:ext cx="4136901" cy="1728688"/>
          </a:xfrm>
          <a:custGeom>
            <a:avLst/>
            <a:gdLst>
              <a:gd name="connsiteX0" fmla="*/ 1041083 w 1035050"/>
              <a:gd name="connsiteY0" fmla="*/ 232283 h 527050"/>
              <a:gd name="connsiteX1" fmla="*/ 1041083 w 1035050"/>
              <a:gd name="connsiteY1" fmla="*/ 300545 h 527050"/>
              <a:gd name="connsiteX2" fmla="*/ 807403 w 1035050"/>
              <a:gd name="connsiteY2" fmla="*/ 532448 h 527050"/>
              <a:gd name="connsiteX3" fmla="*/ 738569 w 1035050"/>
              <a:gd name="connsiteY3" fmla="*/ 532448 h 527050"/>
              <a:gd name="connsiteX4" fmla="*/ 849249 w 1035050"/>
              <a:gd name="connsiteY4" fmla="*/ 300545 h 527050"/>
              <a:gd name="connsiteX5" fmla="*/ 564071 w 1035050"/>
              <a:gd name="connsiteY5" fmla="*/ 300545 h 527050"/>
              <a:gd name="connsiteX6" fmla="*/ 330454 w 1035050"/>
              <a:gd name="connsiteY6" fmla="*/ 532448 h 527050"/>
              <a:gd name="connsiteX7" fmla="*/ 261430 w 1035050"/>
              <a:gd name="connsiteY7" fmla="*/ 532448 h 527050"/>
              <a:gd name="connsiteX8" fmla="*/ 355854 w 1035050"/>
              <a:gd name="connsiteY8" fmla="*/ 314769 h 527050"/>
              <a:gd name="connsiteX9" fmla="*/ 202819 w 1035050"/>
              <a:gd name="connsiteY9" fmla="*/ 532448 h 527050"/>
              <a:gd name="connsiteX10" fmla="*/ 134049 w 1035050"/>
              <a:gd name="connsiteY10" fmla="*/ 532448 h 527050"/>
              <a:gd name="connsiteX11" fmla="*/ 232220 w 1035050"/>
              <a:gd name="connsiteY11" fmla="*/ 311277 h 527050"/>
              <a:gd name="connsiteX12" fmla="*/ 68771 w 1035050"/>
              <a:gd name="connsiteY12" fmla="*/ 532448 h 527050"/>
              <a:gd name="connsiteX13" fmla="*/ 0 w 1035050"/>
              <a:gd name="connsiteY13" fmla="*/ 532448 h 527050"/>
              <a:gd name="connsiteX14" fmla="*/ 162751 w 1035050"/>
              <a:gd name="connsiteY14" fmla="*/ 266192 h 527050"/>
              <a:gd name="connsiteX15" fmla="*/ 0 w 1035050"/>
              <a:gd name="connsiteY15" fmla="*/ 0 h 527050"/>
              <a:gd name="connsiteX16" fmla="*/ 68771 w 1035050"/>
              <a:gd name="connsiteY16" fmla="*/ 0 h 527050"/>
              <a:gd name="connsiteX17" fmla="*/ 231712 w 1035050"/>
              <a:gd name="connsiteY17" fmla="*/ 221107 h 527050"/>
              <a:gd name="connsiteX18" fmla="*/ 134049 w 1035050"/>
              <a:gd name="connsiteY18" fmla="*/ 381 h 527050"/>
              <a:gd name="connsiteX19" fmla="*/ 202819 w 1035050"/>
              <a:gd name="connsiteY19" fmla="*/ 381 h 527050"/>
              <a:gd name="connsiteX20" fmla="*/ 355918 w 1035050"/>
              <a:gd name="connsiteY20" fmla="*/ 218059 h 527050"/>
              <a:gd name="connsiteX21" fmla="*/ 261430 w 1035050"/>
              <a:gd name="connsiteY21" fmla="*/ 381 h 527050"/>
              <a:gd name="connsiteX22" fmla="*/ 330264 w 1035050"/>
              <a:gd name="connsiteY22" fmla="*/ 381 h 527050"/>
              <a:gd name="connsiteX23" fmla="*/ 564071 w 1035050"/>
              <a:gd name="connsiteY23" fmla="*/ 232283 h 527050"/>
              <a:gd name="connsiteX24" fmla="*/ 849440 w 1035050"/>
              <a:gd name="connsiteY24" fmla="*/ 232283 h 527050"/>
              <a:gd name="connsiteX25" fmla="*/ 738759 w 1035050"/>
              <a:gd name="connsiteY25" fmla="*/ 381 h 527050"/>
              <a:gd name="connsiteX26" fmla="*/ 807593 w 1035050"/>
              <a:gd name="connsiteY26" fmla="*/ 381 h 527050"/>
              <a:gd name="connsiteX27" fmla="*/ 1041083 w 1035050"/>
              <a:gd name="connsiteY27" fmla="*/ 232283 h 52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35050" h="527050">
                <a:moveTo>
                  <a:pt x="1041083" y="232283"/>
                </a:moveTo>
                <a:lnTo>
                  <a:pt x="1041083" y="300545"/>
                </a:lnTo>
                <a:cubicBezTo>
                  <a:pt x="912573" y="300194"/>
                  <a:pt x="808032" y="403939"/>
                  <a:pt x="807403" y="532448"/>
                </a:cubicBezTo>
                <a:lnTo>
                  <a:pt x="738569" y="532448"/>
                </a:lnTo>
                <a:cubicBezTo>
                  <a:pt x="738665" y="442426"/>
                  <a:pt x="779322" y="357240"/>
                  <a:pt x="849249" y="300545"/>
                </a:cubicBezTo>
                <a:lnTo>
                  <a:pt x="564071" y="300545"/>
                </a:lnTo>
                <a:cubicBezTo>
                  <a:pt x="435571" y="300194"/>
                  <a:pt x="331049" y="403949"/>
                  <a:pt x="330454" y="532448"/>
                </a:cubicBezTo>
                <a:lnTo>
                  <a:pt x="261430" y="532448"/>
                </a:lnTo>
                <a:cubicBezTo>
                  <a:pt x="261469" y="449957"/>
                  <a:pt x="295649" y="371162"/>
                  <a:pt x="355854" y="314769"/>
                </a:cubicBezTo>
                <a:cubicBezTo>
                  <a:pt x="264255" y="348074"/>
                  <a:pt x="203155" y="434982"/>
                  <a:pt x="202819" y="532448"/>
                </a:cubicBezTo>
                <a:lnTo>
                  <a:pt x="134049" y="532448"/>
                </a:lnTo>
                <a:cubicBezTo>
                  <a:pt x="134077" y="448170"/>
                  <a:pt x="169736" y="367833"/>
                  <a:pt x="232220" y="311277"/>
                </a:cubicBezTo>
                <a:cubicBezTo>
                  <a:pt x="135308" y="341431"/>
                  <a:pt x="69149" y="430954"/>
                  <a:pt x="68771" y="532448"/>
                </a:cubicBezTo>
                <a:lnTo>
                  <a:pt x="0" y="532448"/>
                </a:lnTo>
                <a:cubicBezTo>
                  <a:pt x="242" y="420258"/>
                  <a:pt x="63014" y="317565"/>
                  <a:pt x="162751" y="266192"/>
                </a:cubicBezTo>
                <a:cubicBezTo>
                  <a:pt x="63024" y="214841"/>
                  <a:pt x="251" y="112170"/>
                  <a:pt x="0" y="0"/>
                </a:cubicBezTo>
                <a:lnTo>
                  <a:pt x="68771" y="0"/>
                </a:lnTo>
                <a:cubicBezTo>
                  <a:pt x="69086" y="101339"/>
                  <a:pt x="135011" y="190797"/>
                  <a:pt x="231712" y="221107"/>
                </a:cubicBezTo>
                <a:cubicBezTo>
                  <a:pt x="169531" y="164565"/>
                  <a:pt x="134072" y="84425"/>
                  <a:pt x="134049" y="381"/>
                </a:cubicBezTo>
                <a:lnTo>
                  <a:pt x="202819" y="381"/>
                </a:lnTo>
                <a:cubicBezTo>
                  <a:pt x="203128" y="97875"/>
                  <a:pt x="264269" y="184807"/>
                  <a:pt x="355918" y="218059"/>
                </a:cubicBezTo>
                <a:cubicBezTo>
                  <a:pt x="295689" y="161678"/>
                  <a:pt x="261486" y="82882"/>
                  <a:pt x="261430" y="381"/>
                </a:cubicBezTo>
                <a:lnTo>
                  <a:pt x="330264" y="381"/>
                </a:lnTo>
                <a:cubicBezTo>
                  <a:pt x="330893" y="128940"/>
                  <a:pt x="435511" y="232705"/>
                  <a:pt x="564071" y="232283"/>
                </a:cubicBezTo>
                <a:lnTo>
                  <a:pt x="849440" y="232283"/>
                </a:lnTo>
                <a:cubicBezTo>
                  <a:pt x="779505" y="175595"/>
                  <a:pt x="738847" y="90405"/>
                  <a:pt x="738759" y="381"/>
                </a:cubicBezTo>
                <a:lnTo>
                  <a:pt x="807593" y="381"/>
                </a:lnTo>
                <a:cubicBezTo>
                  <a:pt x="808223" y="128815"/>
                  <a:pt x="912647" y="232530"/>
                  <a:pt x="1041083" y="232283"/>
                </a:cubicBezTo>
                <a:close/>
              </a:path>
            </a:pathLst>
          </a:custGeom>
          <a:solidFill>
            <a:srgbClr val="004050"/>
          </a:solidFill>
          <a:ln w="6350" cap="flat">
            <a:noFill/>
            <a:prstDash val="solid"/>
            <a:miter/>
          </a:ln>
        </p:spPr>
        <p:txBody>
          <a:bodyPr rtlCol="0" anchor="ctr"/>
          <a:lstStyle/>
          <a:p>
            <a:endParaRPr lang="en-GB"/>
          </a:p>
        </p:txBody>
      </p:sp>
    </p:spTree>
    <p:extLst>
      <p:ext uri="{BB962C8B-B14F-4D97-AF65-F5344CB8AC3E}">
        <p14:creationId xmlns:p14="http://schemas.microsoft.com/office/powerpoint/2010/main" val="274887005"/>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7_Text Slide A">
    <p:spTree>
      <p:nvGrpSpPr>
        <p:cNvPr id="1" name=""/>
        <p:cNvGrpSpPr/>
        <p:nvPr/>
      </p:nvGrpSpPr>
      <p:grpSpPr>
        <a:xfrm>
          <a:off x="0" y="0"/>
          <a:ext cx="0" cy="0"/>
          <a:chOff x="0" y="0"/>
          <a:chExt cx="0" cy="0"/>
        </a:xfrm>
      </p:grpSpPr>
      <p:sp>
        <p:nvSpPr>
          <p:cNvPr id="11" name="Text Placeholder 2"/>
          <p:cNvSpPr>
            <a:spLocks noGrp="1"/>
          </p:cNvSpPr>
          <p:nvPr>
            <p:ph type="body" sz="quarter" idx="10" hasCustomPrompt="1"/>
          </p:nvPr>
        </p:nvSpPr>
        <p:spPr>
          <a:xfrm>
            <a:off x="384784" y="1242034"/>
            <a:ext cx="3694112" cy="2917842"/>
          </a:xfrm>
        </p:spPr>
        <p:txBody>
          <a:bodyPr anchor="b"/>
          <a:lstStyle>
            <a:lvl1pPr marL="0" indent="0">
              <a:lnSpc>
                <a:spcPct val="100000"/>
              </a:lnSpc>
              <a:spcAft>
                <a:spcPts val="0"/>
              </a:spcAft>
              <a:buFont typeface="Arial" panose="020B0604020202020204" pitchFamily="34" charset="0"/>
              <a:buNone/>
              <a:defRPr sz="3600" cap="none" baseline="0">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18" name="Text Placeholder 4"/>
          <p:cNvSpPr>
            <a:spLocks noGrp="1"/>
          </p:cNvSpPr>
          <p:nvPr>
            <p:ph type="body" sz="quarter" idx="11" hasCustomPrompt="1"/>
          </p:nvPr>
        </p:nvSpPr>
        <p:spPr>
          <a:xfrm>
            <a:off x="6098146" y="579549"/>
            <a:ext cx="5718225" cy="5899039"/>
          </a:xfrm>
        </p:spPr>
        <p:txBody>
          <a:bodyPr/>
          <a:lstStyle>
            <a:lvl1pPr marL="0" indent="0">
              <a:buFont typeface="Arial" panose="020B0604020202020204" pitchFamily="34" charset="0"/>
              <a:buNone/>
              <a:defRPr sz="20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a:p>
            <a:pPr lvl="1"/>
            <a:r>
              <a:rPr lang="en-US" dirty="0"/>
              <a:t>Second level</a:t>
            </a:r>
          </a:p>
          <a:p>
            <a:pPr lvl="2"/>
            <a:r>
              <a:rPr lang="en-GB" dirty="0"/>
              <a:t>Third level</a:t>
            </a:r>
          </a:p>
          <a:p>
            <a:pPr lvl="2"/>
            <a:r>
              <a:rPr lang="en-GB" dirty="0"/>
              <a:t>Fourth level</a:t>
            </a:r>
          </a:p>
          <a:p>
            <a:pPr lvl="2"/>
            <a:r>
              <a:rPr lang="en-GB" dirty="0"/>
              <a:t>Fifth level</a:t>
            </a:r>
          </a:p>
        </p:txBody>
      </p:sp>
      <p:grpSp>
        <p:nvGrpSpPr>
          <p:cNvPr id="21" name="Group 20"/>
          <p:cNvGrpSpPr/>
          <p:nvPr userDrawn="1"/>
        </p:nvGrpSpPr>
        <p:grpSpPr>
          <a:xfrm>
            <a:off x="-6058" y="3531457"/>
            <a:ext cx="5797612" cy="2365031"/>
            <a:chOff x="-2229" y="2361812"/>
            <a:chExt cx="11067619" cy="4514835"/>
          </a:xfrm>
          <a:solidFill>
            <a:srgbClr val="28CFF9"/>
          </a:solidFill>
        </p:grpSpPr>
        <p:sp>
          <p:nvSpPr>
            <p:cNvPr id="22" name="Freeform 21">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sp>
          <p:nvSpPr>
            <p:cNvPr id="23" name="Freeform 22">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4" name="Freeform 23">
              <a:extLst>
                <a:ext uri="{FF2B5EF4-FFF2-40B4-BE49-F238E27FC236}">
                  <a16:creationId xmlns:a16="http://schemas.microsoft.com/office/drawing/2014/main" id="{2F450B4C-241D-A544-BBEF-175E01D6A139}"/>
                </a:ext>
              </a:extLst>
            </p:cNvPr>
            <p:cNvSpPr/>
            <p:nvPr userDrawn="1"/>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822106750"/>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_Text and Image (half screen)">
    <p:bg>
      <p:bgPr>
        <a:solidFill>
          <a:schemeClr val="bg1"/>
        </a:solidFill>
        <a:effectLst/>
      </p:bgPr>
    </p:bg>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73063" y="1892635"/>
            <a:ext cx="614348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dirty="0"/>
              <a:t>Click icon to add picture</a:t>
            </a:r>
          </a:p>
        </p:txBody>
      </p:sp>
      <p:sp>
        <p:nvSpPr>
          <p:cNvPr id="11" name="Text Placeholder 2"/>
          <p:cNvSpPr>
            <a:spLocks noGrp="1"/>
          </p:cNvSpPr>
          <p:nvPr>
            <p:ph type="body" sz="quarter" idx="12" hasCustomPrompt="1"/>
          </p:nvPr>
        </p:nvSpPr>
        <p:spPr>
          <a:xfrm>
            <a:off x="385650" y="1147572"/>
            <a:ext cx="5123903"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6" name="Freeform 15">
            <a:extLst>
              <a:ext uri="{FF2B5EF4-FFF2-40B4-BE49-F238E27FC236}">
                <a16:creationId xmlns:a16="http://schemas.microsoft.com/office/drawing/2014/main" id="{D44E23D4-CD16-B448-8F0A-11F5CE4FAB4C}"/>
              </a:ext>
            </a:extLst>
          </p:cNvPr>
          <p:cNvSpPr/>
          <p:nvPr userDrawn="1"/>
        </p:nvSpPr>
        <p:spPr>
          <a:xfrm>
            <a:off x="3229535" y="4488657"/>
            <a:ext cx="3729957" cy="2369343"/>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641350">
                <a:moveTo>
                  <a:pt x="117151" y="24275"/>
                </a:moveTo>
                <a:cubicBezTo>
                  <a:pt x="34918" y="69741"/>
                  <a:pt x="-5912" y="140163"/>
                  <a:pt x="692" y="235603"/>
                </a:cubicBezTo>
                <a:cubicBezTo>
                  <a:pt x="7994" y="341013"/>
                  <a:pt x="103117" y="429659"/>
                  <a:pt x="208781" y="429659"/>
                </a:cubicBezTo>
                <a:lnTo>
                  <a:pt x="350450" y="429659"/>
                </a:lnTo>
                <a:lnTo>
                  <a:pt x="350450" y="641432"/>
                </a:lnTo>
                <a:lnTo>
                  <a:pt x="428301" y="641432"/>
                </a:lnTo>
                <a:lnTo>
                  <a:pt x="428301" y="430358"/>
                </a:lnTo>
                <a:lnTo>
                  <a:pt x="777551" y="430358"/>
                </a:lnTo>
                <a:cubicBezTo>
                  <a:pt x="722305" y="492842"/>
                  <a:pt x="679379" y="561231"/>
                  <a:pt x="652519" y="640352"/>
                </a:cubicBezTo>
                <a:cubicBezTo>
                  <a:pt x="668712" y="640352"/>
                  <a:pt x="683761" y="640352"/>
                  <a:pt x="698747" y="640352"/>
                </a:cubicBez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cubicBezTo>
                  <a:pt x="687889" y="141687"/>
                  <a:pt x="670616" y="141687"/>
                  <a:pt x="652138" y="141687"/>
                </a:cubicBez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cubicBezTo>
                  <a:pt x="350704" y="258463"/>
                  <a:pt x="350704" y="300818"/>
                  <a:pt x="350704" y="343045"/>
                </a:cubicBezTo>
                <a:lnTo>
                  <a:pt x="350704" y="352634"/>
                </a:lnTo>
                <a:cubicBezTo>
                  <a:pt x="349319" y="352892"/>
                  <a:pt x="347920" y="353061"/>
                  <a:pt x="346513" y="353142"/>
                </a:cubicBezTo>
                <a:cubicBezTo>
                  <a:pt x="300539" y="353142"/>
                  <a:pt x="254564" y="353142"/>
                  <a:pt x="208591" y="352697"/>
                </a:cubicBez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rgbClr val="28CFF9"/>
          </a:solidFill>
          <a:ln w="6350" cap="flat">
            <a:noFill/>
            <a:prstDash val="solid"/>
            <a:miter/>
          </a:ln>
        </p:spPr>
        <p:txBody>
          <a:bodyPr rtlCol="0" anchor="ctr"/>
          <a:lstStyle/>
          <a:p>
            <a:endParaRPr lang="en-GB"/>
          </a:p>
        </p:txBody>
      </p:sp>
      <p:sp>
        <p:nvSpPr>
          <p:cNvPr id="8" name="Rectangle 7"/>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194725214"/>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1_Activity 1">
    <p:bg>
      <p:bgPr>
        <a:solidFill>
          <a:srgbClr val="28CFF9"/>
        </a:solidFill>
        <a:effectLst/>
      </p:bgPr>
    </p:bg>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56887D20-DCD6-8E49-BF31-8F4C2FCCD421}"/>
              </a:ext>
            </a:extLst>
          </p:cNvPr>
          <p:cNvSpPr/>
          <p:nvPr userDrawn="1"/>
        </p:nvSpPr>
        <p:spPr>
          <a:xfrm>
            <a:off x="487005" y="518307"/>
            <a:ext cx="3525956" cy="4061544"/>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accent1"/>
          </a:solidFill>
          <a:ln w="6350" cap="flat">
            <a:noFill/>
            <a:prstDash val="solid"/>
            <a:miter/>
          </a:ln>
        </p:spPr>
        <p:txBody>
          <a:bodyPr rtlCol="0" anchor="ctr"/>
          <a:lstStyle/>
          <a:p>
            <a:endParaRPr lang="en-GB"/>
          </a:p>
        </p:txBody>
      </p:sp>
      <p:sp>
        <p:nvSpPr>
          <p:cNvPr id="5"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4327302" y="344971"/>
            <a:ext cx="7475232" cy="2858874"/>
          </a:xfrm>
        </p:spPr>
        <p:txBody>
          <a:bodyPr anchor="b" anchorCtr="0">
            <a:noAutofit/>
          </a:bodyPr>
          <a:lstStyle>
            <a:lvl1pPr algn="l">
              <a:lnSpc>
                <a:spcPct val="100000"/>
              </a:lnSpc>
              <a:defRPr sz="3600" baseline="0">
                <a:solidFill>
                  <a:srgbClr val="004050"/>
                </a:solidFill>
              </a:defRPr>
            </a:lvl1pPr>
          </a:lstStyle>
          <a:p>
            <a:br>
              <a:rPr lang="en-US" noProof="0" dirty="0"/>
            </a:br>
            <a:br>
              <a:rPr lang="en-US" noProof="0" dirty="0"/>
            </a:br>
            <a:r>
              <a:rPr lang="en-US" noProof="0" dirty="0"/>
              <a:t>ACTIVITY: </a:t>
            </a:r>
            <a:br>
              <a:rPr lang="en-US" noProof="0" dirty="0"/>
            </a:br>
            <a:r>
              <a:rPr lang="en-US" noProof="0" dirty="0"/>
              <a:t>CLICK TO EDIT TITLE</a:t>
            </a:r>
            <a:endParaRPr lang="en-GB" noProof="0" dirty="0"/>
          </a:p>
        </p:txBody>
      </p:sp>
      <p:sp>
        <p:nvSpPr>
          <p:cNvPr id="6" name="Text Placeholder 3"/>
          <p:cNvSpPr>
            <a:spLocks noGrp="1"/>
          </p:cNvSpPr>
          <p:nvPr>
            <p:ph type="body" sz="quarter" idx="10" hasCustomPrompt="1"/>
          </p:nvPr>
        </p:nvSpPr>
        <p:spPr>
          <a:xfrm>
            <a:off x="4327303" y="3525004"/>
            <a:ext cx="7475230" cy="2791976"/>
          </a:xfrm>
        </p:spPr>
        <p:txBody>
          <a:bodyPr/>
          <a:lstStyle>
            <a:lvl1pPr>
              <a:lnSpc>
                <a:spcPct val="100000"/>
              </a:lnSpc>
              <a:defRPr b="0" baseline="0"/>
            </a:lvl1pPr>
          </a:lstStyle>
          <a:p>
            <a:pPr lvl="0"/>
            <a:r>
              <a:rPr lang="en-US" dirty="0"/>
              <a:t>Click to edit instructions</a:t>
            </a:r>
          </a:p>
        </p:txBody>
      </p:sp>
    </p:spTree>
    <p:extLst>
      <p:ext uri="{BB962C8B-B14F-4D97-AF65-F5344CB8AC3E}">
        <p14:creationId xmlns:p14="http://schemas.microsoft.com/office/powerpoint/2010/main" val="1928947671"/>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5_03 Section Divider">
    <p:bg>
      <p:bgPr>
        <a:solidFill>
          <a:srgbClr val="F3622C"/>
        </a:solidFill>
        <a:effectLst/>
      </p:bgPr>
    </p:bg>
    <p:spTree>
      <p:nvGrpSpPr>
        <p:cNvPr id="1" name=""/>
        <p:cNvGrpSpPr/>
        <p:nvPr/>
      </p:nvGrpSpPr>
      <p:grpSpPr>
        <a:xfrm>
          <a:off x="0" y="0"/>
          <a:ext cx="0" cy="0"/>
          <a:chOff x="0" y="0"/>
          <a:chExt cx="0" cy="0"/>
        </a:xfrm>
      </p:grpSpPr>
      <p:sp>
        <p:nvSpPr>
          <p:cNvPr id="16" name="Rectangle 15"/>
          <p:cNvSpPr/>
          <p:nvPr userDrawn="1"/>
        </p:nvSpPr>
        <p:spPr>
          <a:xfrm>
            <a:off x="760859" y="768561"/>
            <a:ext cx="379608" cy="110490"/>
          </a:xfrm>
          <a:prstGeom prst="rect">
            <a:avLst/>
          </a:prstGeom>
          <a:solidFill>
            <a:srgbClr val="F362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itle 1">
            <a:extLst>
              <a:ext uri="{FF2B5EF4-FFF2-40B4-BE49-F238E27FC236}">
                <a16:creationId xmlns:a16="http://schemas.microsoft.com/office/drawing/2014/main" id="{EBBB6D40-B4C9-8B4A-B2A6-126F64906376}"/>
              </a:ext>
            </a:extLst>
          </p:cNvPr>
          <p:cNvSpPr>
            <a:spLocks noGrp="1"/>
          </p:cNvSpPr>
          <p:nvPr userDrawn="1">
            <p:ph type="ctrTitle" hasCustomPrompt="1"/>
          </p:nvPr>
        </p:nvSpPr>
        <p:spPr>
          <a:xfrm>
            <a:off x="376239" y="1556247"/>
            <a:ext cx="5810250" cy="2277604"/>
          </a:xfrm>
        </p:spPr>
        <p:txBody>
          <a:bodyPr anchor="b" anchorCtr="0">
            <a:noAutofit/>
          </a:bodyPr>
          <a:lstStyle>
            <a:lvl1pPr algn="l">
              <a:lnSpc>
                <a:spcPct val="90000"/>
              </a:lnSpc>
              <a:defRPr sz="3600" spc="60" baseline="0">
                <a:solidFill>
                  <a:schemeClr val="bg1"/>
                </a:solidFill>
              </a:defRPr>
            </a:lvl1pPr>
          </a:lstStyle>
          <a:p>
            <a:r>
              <a:rPr lang="en-US" noProof="0" dirty="0"/>
              <a:t>CLICK TO EDIT </a:t>
            </a:r>
            <a:br>
              <a:rPr lang="en-US" noProof="0" dirty="0"/>
            </a:br>
            <a:r>
              <a:rPr lang="en-US" noProof="0" dirty="0"/>
              <a:t>MASTER TITLE STYLE</a:t>
            </a:r>
            <a:endParaRPr lang="en-GB" noProof="0" dirty="0"/>
          </a:p>
        </p:txBody>
      </p:sp>
      <p:grpSp>
        <p:nvGrpSpPr>
          <p:cNvPr id="6" name="Group 5"/>
          <p:cNvGrpSpPr/>
          <p:nvPr userDrawn="1"/>
        </p:nvGrpSpPr>
        <p:grpSpPr>
          <a:xfrm>
            <a:off x="-2229" y="2361812"/>
            <a:ext cx="11067619" cy="4502135"/>
            <a:chOff x="-2229" y="2361812"/>
            <a:chExt cx="11067619" cy="4502135"/>
          </a:xfrm>
        </p:grpSpPr>
        <p:sp>
          <p:nvSpPr>
            <p:cNvPr id="10" name="Freeform 9">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8D237"/>
            </a:solidFill>
            <a:ln w="6350" cap="flat">
              <a:noFill/>
              <a:prstDash val="solid"/>
              <a:miter/>
            </a:ln>
          </p:spPr>
          <p:txBody>
            <a:bodyPr rtlCol="0" anchor="ctr"/>
            <a:lstStyle/>
            <a:p>
              <a:endParaRPr lang="en-GB"/>
            </a:p>
          </p:txBody>
        </p:sp>
        <p:sp>
          <p:nvSpPr>
            <p:cNvPr id="13" name="Freeform 12">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solidFill>
              <a:srgbClr val="F8D237"/>
            </a:solidFill>
            <a:ln w="6350" cap="flat">
              <a:noFill/>
              <a:prstDash val="solid"/>
              <a:miter/>
            </a:ln>
          </p:spPr>
          <p:txBody>
            <a:bodyPr rtlCol="0" anchor="ctr"/>
            <a:lstStyle/>
            <a:p>
              <a:endParaRPr lang="en-GB"/>
            </a:p>
          </p:txBody>
        </p:sp>
        <p:sp>
          <p:nvSpPr>
            <p:cNvPr id="15" name="Freeform 14">
              <a:extLst>
                <a:ext uri="{FF2B5EF4-FFF2-40B4-BE49-F238E27FC236}">
                  <a16:creationId xmlns:a16="http://schemas.microsoft.com/office/drawing/2014/main" id="{2F450B4C-241D-A544-BBEF-175E01D6A139}"/>
                </a:ext>
              </a:extLst>
            </p:cNvPr>
            <p:cNvSpPr/>
            <p:nvPr userDrawn="1"/>
          </p:nvSpPr>
          <p:spPr>
            <a:xfrm flipV="1">
              <a:off x="-467" y="49513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8D237"/>
            </a:solid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22356146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2_Text Slide - With side bar C1">
    <p:spTree>
      <p:nvGrpSpPr>
        <p:cNvPr id="1" name=""/>
        <p:cNvGrpSpPr/>
        <p:nvPr/>
      </p:nvGrpSpPr>
      <p:grpSpPr>
        <a:xfrm>
          <a:off x="0" y="0"/>
          <a:ext cx="0" cy="0"/>
          <a:chOff x="0" y="0"/>
          <a:chExt cx="0" cy="0"/>
        </a:xfrm>
      </p:grpSpPr>
      <p:sp>
        <p:nvSpPr>
          <p:cNvPr id="6" name="Rectangle 5"/>
          <p:cNvSpPr/>
          <p:nvPr userDrawn="1"/>
        </p:nvSpPr>
        <p:spPr>
          <a:xfrm>
            <a:off x="-1" y="0"/>
            <a:ext cx="4070352" cy="6858000"/>
          </a:xfrm>
          <a:prstGeom prst="rect">
            <a:avLst/>
          </a:prstGeom>
          <a:solidFill>
            <a:srgbClr val="F362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endParaRPr>
          </a:p>
        </p:txBody>
      </p:sp>
      <p:sp>
        <p:nvSpPr>
          <p:cNvPr id="8" name="Text Placeholder 2"/>
          <p:cNvSpPr>
            <a:spLocks noGrp="1"/>
          </p:cNvSpPr>
          <p:nvPr>
            <p:ph type="body" sz="quarter" idx="10" hasCustomPrompt="1"/>
          </p:nvPr>
        </p:nvSpPr>
        <p:spPr>
          <a:xfrm>
            <a:off x="384784" y="1349984"/>
            <a:ext cx="3443732" cy="2751998"/>
          </a:xfrm>
        </p:spPr>
        <p:txBody>
          <a:bodyPr/>
          <a:lstStyle>
            <a:lvl1pPr marL="0" indent="0">
              <a:lnSpc>
                <a:spcPct val="90000"/>
              </a:lnSpc>
              <a:spcAft>
                <a:spcPts val="0"/>
              </a:spcAft>
              <a:buFont typeface="Arial" panose="020B0604020202020204" pitchFamily="34" charset="0"/>
              <a:buNone/>
              <a:defRPr sz="3600" cap="all" spc="60" baseline="0">
                <a:solidFill>
                  <a:schemeClr val="bg1"/>
                </a:solidFill>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slide title to sit here</a:t>
            </a:r>
          </a:p>
        </p:txBody>
      </p:sp>
      <p:sp>
        <p:nvSpPr>
          <p:cNvPr id="9" name="Text Placeholder 4"/>
          <p:cNvSpPr>
            <a:spLocks noGrp="1"/>
          </p:cNvSpPr>
          <p:nvPr>
            <p:ph type="body" sz="quarter" idx="15" hasCustomPrompt="1"/>
          </p:nvPr>
        </p:nvSpPr>
        <p:spPr>
          <a:xfrm>
            <a:off x="5037138" y="1349984"/>
            <a:ext cx="5803900" cy="4094163"/>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20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laoreet</a:t>
            </a:r>
            <a:r>
              <a:rPr lang="en-US" dirty="0"/>
              <a:t> </a:t>
            </a:r>
            <a:r>
              <a:rPr lang="en-US" dirty="0" err="1"/>
              <a:t>dolore</a:t>
            </a:r>
            <a:r>
              <a:rPr lang="en-US" dirty="0"/>
              <a:t> magna.</a:t>
            </a:r>
          </a:p>
          <a:p>
            <a:pPr lvl="1"/>
            <a:r>
              <a:rPr lang="en-US" dirty="0"/>
              <a:t>Second level</a:t>
            </a:r>
          </a:p>
        </p:txBody>
      </p:sp>
      <p:grpSp>
        <p:nvGrpSpPr>
          <p:cNvPr id="4" name="Group 3"/>
          <p:cNvGrpSpPr/>
          <p:nvPr userDrawn="1"/>
        </p:nvGrpSpPr>
        <p:grpSpPr>
          <a:xfrm>
            <a:off x="-1717" y="4568506"/>
            <a:ext cx="4628886" cy="1406446"/>
            <a:chOff x="-1717" y="4568506"/>
            <a:chExt cx="4628886" cy="1406446"/>
          </a:xfrm>
        </p:grpSpPr>
        <p:sp>
          <p:nvSpPr>
            <p:cNvPr id="11" name="Freeform 10">
              <a:extLst>
                <a:ext uri="{FF2B5EF4-FFF2-40B4-BE49-F238E27FC236}">
                  <a16:creationId xmlns:a16="http://schemas.microsoft.com/office/drawing/2014/main" id="{2F450B4C-241D-A544-BBEF-175E01D6A139}"/>
                </a:ext>
              </a:extLst>
            </p:cNvPr>
            <p:cNvSpPr/>
            <p:nvPr userDrawn="1"/>
          </p:nvSpPr>
          <p:spPr>
            <a:xfrm>
              <a:off x="-1717" y="4568506"/>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solidFill>
              <a:srgbClr val="F8D237"/>
            </a:solidFill>
            <a:ln w="6350" cap="flat">
              <a:noFill/>
              <a:prstDash val="solid"/>
              <a:miter/>
            </a:ln>
          </p:spPr>
          <p:txBody>
            <a:bodyPr rtlCol="0" anchor="ctr"/>
            <a:lstStyle/>
            <a:p>
              <a:endParaRPr lang="en-GB"/>
            </a:p>
          </p:txBody>
        </p:sp>
        <p:sp>
          <p:nvSpPr>
            <p:cNvPr id="13" name="Freeform 12">
              <a:extLst>
                <a:ext uri="{FF2B5EF4-FFF2-40B4-BE49-F238E27FC236}">
                  <a16:creationId xmlns:a16="http://schemas.microsoft.com/office/drawing/2014/main" id="{17BA7C41-EA1C-2F4D-90C7-EC472AB85B8A}"/>
                </a:ext>
              </a:extLst>
            </p:cNvPr>
            <p:cNvSpPr/>
            <p:nvPr/>
          </p:nvSpPr>
          <p:spPr>
            <a:xfrm>
              <a:off x="3713028" y="4568727"/>
              <a:ext cx="914141" cy="1401463"/>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solidFill>
              <a:srgbClr val="F8D237"/>
            </a:solidFill>
            <a:ln w="6350" cap="flat">
              <a:noFill/>
              <a:prstDash val="solid"/>
              <a:miter/>
            </a:ln>
          </p:spPr>
          <p:txBody>
            <a:bodyPr rtlCol="0" anchor="ctr"/>
            <a:lstStyle/>
            <a:p>
              <a:endParaRPr lang="en-GB"/>
            </a:p>
          </p:txBody>
        </p:sp>
        <p:sp>
          <p:nvSpPr>
            <p:cNvPr id="20" name="Freeform 19">
              <a:extLst>
                <a:ext uri="{FF2B5EF4-FFF2-40B4-BE49-F238E27FC236}">
                  <a16:creationId xmlns:a16="http://schemas.microsoft.com/office/drawing/2014/main" id="{2F450B4C-241D-A544-BBEF-175E01D6A139}"/>
                </a:ext>
              </a:extLst>
            </p:cNvPr>
            <p:cNvSpPr/>
            <p:nvPr userDrawn="1"/>
          </p:nvSpPr>
          <p:spPr>
            <a:xfrm flipV="1">
              <a:off x="-1717" y="5379567"/>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solidFill>
              <a:srgbClr val="F8D237"/>
            </a:solid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998918914"/>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1_Text Slide A">
    <p:spTree>
      <p:nvGrpSpPr>
        <p:cNvPr id="1" name=""/>
        <p:cNvGrpSpPr/>
        <p:nvPr/>
      </p:nvGrpSpPr>
      <p:grpSpPr>
        <a:xfrm>
          <a:off x="0" y="0"/>
          <a:ext cx="0" cy="0"/>
          <a:chOff x="0" y="0"/>
          <a:chExt cx="0" cy="0"/>
        </a:xfrm>
      </p:grpSpPr>
      <p:sp>
        <p:nvSpPr>
          <p:cNvPr id="15" name="Text Placeholder 2"/>
          <p:cNvSpPr>
            <a:spLocks noGrp="1"/>
          </p:cNvSpPr>
          <p:nvPr>
            <p:ph type="body" sz="quarter" idx="10" hasCustomPrompt="1"/>
          </p:nvPr>
        </p:nvSpPr>
        <p:spPr>
          <a:xfrm>
            <a:off x="384784" y="1242034"/>
            <a:ext cx="3694112" cy="2917842"/>
          </a:xfrm>
        </p:spPr>
        <p:txBody>
          <a:bodyPr anchor="b"/>
          <a:lstStyle>
            <a:lvl1pPr marL="0" indent="0">
              <a:lnSpc>
                <a:spcPct val="100000"/>
              </a:lnSpc>
              <a:spcAft>
                <a:spcPts val="0"/>
              </a:spcAft>
              <a:buFont typeface="Arial" panose="020B0604020202020204" pitchFamily="34" charset="0"/>
              <a:buNone/>
              <a:defRPr sz="3600" cap="none" baseline="0">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16" name="Text Placeholder 4"/>
          <p:cNvSpPr>
            <a:spLocks noGrp="1"/>
          </p:cNvSpPr>
          <p:nvPr>
            <p:ph type="body" sz="quarter" idx="11" hasCustomPrompt="1"/>
          </p:nvPr>
        </p:nvSpPr>
        <p:spPr>
          <a:xfrm>
            <a:off x="6098146" y="579549"/>
            <a:ext cx="5718225" cy="5899039"/>
          </a:xfrm>
        </p:spPr>
        <p:txBody>
          <a:bodyPr/>
          <a:lstStyle>
            <a:lvl1pPr marL="0" indent="0">
              <a:buFont typeface="Arial" panose="020B0604020202020204" pitchFamily="34" charset="0"/>
              <a:buNone/>
              <a:defRPr sz="20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a:p>
            <a:pPr lvl="1"/>
            <a:r>
              <a:rPr lang="en-US" dirty="0"/>
              <a:t>Second level</a:t>
            </a:r>
          </a:p>
          <a:p>
            <a:pPr lvl="2"/>
            <a:r>
              <a:rPr lang="en-GB" dirty="0"/>
              <a:t>Third level</a:t>
            </a:r>
          </a:p>
          <a:p>
            <a:pPr lvl="2"/>
            <a:r>
              <a:rPr lang="en-GB" dirty="0"/>
              <a:t>Fourth level</a:t>
            </a:r>
          </a:p>
          <a:p>
            <a:pPr lvl="2"/>
            <a:r>
              <a:rPr lang="en-GB" dirty="0"/>
              <a:t>Fifth level</a:t>
            </a:r>
          </a:p>
        </p:txBody>
      </p:sp>
      <p:grpSp>
        <p:nvGrpSpPr>
          <p:cNvPr id="28" name="Group 27"/>
          <p:cNvGrpSpPr/>
          <p:nvPr userDrawn="1"/>
        </p:nvGrpSpPr>
        <p:grpSpPr>
          <a:xfrm>
            <a:off x="-6058" y="3531457"/>
            <a:ext cx="5797612" cy="2365031"/>
            <a:chOff x="-2229" y="2361812"/>
            <a:chExt cx="11067619" cy="4514835"/>
          </a:xfrm>
        </p:grpSpPr>
        <p:sp>
          <p:nvSpPr>
            <p:cNvPr id="29" name="Freeform 28">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3622C"/>
            </a:solidFill>
            <a:ln w="6350" cap="flat">
              <a:noFill/>
              <a:prstDash val="solid"/>
              <a:miter/>
            </a:ln>
          </p:spPr>
          <p:txBody>
            <a:bodyPr rtlCol="0" anchor="ctr"/>
            <a:lstStyle/>
            <a:p>
              <a:endParaRPr lang="en-GB"/>
            </a:p>
          </p:txBody>
        </p:sp>
        <p:sp>
          <p:nvSpPr>
            <p:cNvPr id="30" name="Freeform 29">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solidFill>
              <a:srgbClr val="F3622C"/>
            </a:solidFill>
            <a:ln w="6350" cap="flat">
              <a:noFill/>
              <a:prstDash val="solid"/>
              <a:miter/>
            </a:ln>
          </p:spPr>
          <p:txBody>
            <a:bodyPr rtlCol="0" anchor="ctr"/>
            <a:lstStyle/>
            <a:p>
              <a:endParaRPr lang="en-GB"/>
            </a:p>
          </p:txBody>
        </p:sp>
        <p:sp>
          <p:nvSpPr>
            <p:cNvPr id="31" name="Freeform 30">
              <a:extLst>
                <a:ext uri="{FF2B5EF4-FFF2-40B4-BE49-F238E27FC236}">
                  <a16:creationId xmlns:a16="http://schemas.microsoft.com/office/drawing/2014/main" id="{2F450B4C-241D-A544-BBEF-175E01D6A139}"/>
                </a:ext>
              </a:extLst>
            </p:cNvPr>
            <p:cNvSpPr/>
            <p:nvPr userDrawn="1"/>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3622C"/>
            </a:solid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416148498"/>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Q&amp;A/what's next">
    <p:bg>
      <p:bgPr>
        <a:solidFill>
          <a:srgbClr val="EDCD3C"/>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135880" y="0"/>
            <a:ext cx="705612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221280981"/>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3_Text and Image (half screen)">
    <p:bg>
      <p:bgPr>
        <a:solidFill>
          <a:schemeClr val="bg1"/>
        </a:solidFill>
        <a:effectLst/>
      </p:bgPr>
    </p:bg>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73063" y="1892635"/>
            <a:ext cx="614348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dirty="0"/>
              <a:t>Click icon to add picture</a:t>
            </a:r>
          </a:p>
        </p:txBody>
      </p:sp>
      <p:sp>
        <p:nvSpPr>
          <p:cNvPr id="11" name="Text Placeholder 2"/>
          <p:cNvSpPr>
            <a:spLocks noGrp="1"/>
          </p:cNvSpPr>
          <p:nvPr>
            <p:ph type="body" sz="quarter" idx="12" hasCustomPrompt="1"/>
          </p:nvPr>
        </p:nvSpPr>
        <p:spPr>
          <a:xfrm>
            <a:off x="385650" y="1147572"/>
            <a:ext cx="5123903"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6" name="Freeform 15">
            <a:extLst>
              <a:ext uri="{FF2B5EF4-FFF2-40B4-BE49-F238E27FC236}">
                <a16:creationId xmlns:a16="http://schemas.microsoft.com/office/drawing/2014/main" id="{D44E23D4-CD16-B448-8F0A-11F5CE4FAB4C}"/>
              </a:ext>
            </a:extLst>
          </p:cNvPr>
          <p:cNvSpPr/>
          <p:nvPr userDrawn="1"/>
        </p:nvSpPr>
        <p:spPr>
          <a:xfrm>
            <a:off x="3229535" y="4488657"/>
            <a:ext cx="3729957" cy="2369343"/>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641350">
                <a:moveTo>
                  <a:pt x="117151" y="24275"/>
                </a:moveTo>
                <a:cubicBezTo>
                  <a:pt x="34918" y="69741"/>
                  <a:pt x="-5912" y="140163"/>
                  <a:pt x="692" y="235603"/>
                </a:cubicBezTo>
                <a:cubicBezTo>
                  <a:pt x="7994" y="341013"/>
                  <a:pt x="103117" y="429659"/>
                  <a:pt x="208781" y="429659"/>
                </a:cubicBezTo>
                <a:lnTo>
                  <a:pt x="350450" y="429659"/>
                </a:lnTo>
                <a:lnTo>
                  <a:pt x="350450" y="641432"/>
                </a:lnTo>
                <a:lnTo>
                  <a:pt x="428301" y="641432"/>
                </a:lnTo>
                <a:lnTo>
                  <a:pt x="428301" y="430358"/>
                </a:lnTo>
                <a:lnTo>
                  <a:pt x="777551" y="430358"/>
                </a:lnTo>
                <a:cubicBezTo>
                  <a:pt x="722305" y="492842"/>
                  <a:pt x="679379" y="561231"/>
                  <a:pt x="652519" y="640352"/>
                </a:cubicBezTo>
                <a:cubicBezTo>
                  <a:pt x="668712" y="640352"/>
                  <a:pt x="683761" y="640352"/>
                  <a:pt x="698747" y="640352"/>
                </a:cubicBez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cubicBezTo>
                  <a:pt x="687889" y="141687"/>
                  <a:pt x="670616" y="141687"/>
                  <a:pt x="652138" y="141687"/>
                </a:cubicBez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cubicBezTo>
                  <a:pt x="350704" y="258463"/>
                  <a:pt x="350704" y="300818"/>
                  <a:pt x="350704" y="343045"/>
                </a:cubicBezTo>
                <a:lnTo>
                  <a:pt x="350704" y="352634"/>
                </a:lnTo>
                <a:cubicBezTo>
                  <a:pt x="349319" y="352892"/>
                  <a:pt x="347920" y="353061"/>
                  <a:pt x="346513" y="353142"/>
                </a:cubicBezTo>
                <a:cubicBezTo>
                  <a:pt x="300539" y="353142"/>
                  <a:pt x="254564" y="353142"/>
                  <a:pt x="208591" y="352697"/>
                </a:cubicBez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rgbClr val="F1612C"/>
          </a:solidFill>
          <a:ln w="6350" cap="flat">
            <a:noFill/>
            <a:prstDash val="solid"/>
            <a:miter/>
          </a:ln>
        </p:spPr>
        <p:txBody>
          <a:bodyPr rtlCol="0" anchor="ctr"/>
          <a:lstStyle/>
          <a:p>
            <a:endParaRPr lang="en-GB"/>
          </a:p>
        </p:txBody>
      </p:sp>
      <p:sp>
        <p:nvSpPr>
          <p:cNvPr id="8" name="Rectangle 7"/>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00865721"/>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2_Activity 1">
    <p:bg>
      <p:bgPr>
        <a:solidFill>
          <a:srgbClr val="F3622C"/>
        </a:solidFill>
        <a:effectLst/>
      </p:bgPr>
    </p:bg>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56887D20-DCD6-8E49-BF31-8F4C2FCCD421}"/>
              </a:ext>
            </a:extLst>
          </p:cNvPr>
          <p:cNvSpPr/>
          <p:nvPr userDrawn="1"/>
        </p:nvSpPr>
        <p:spPr>
          <a:xfrm>
            <a:off x="487005" y="518307"/>
            <a:ext cx="3525956" cy="4061544"/>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accent1"/>
          </a:solidFill>
          <a:ln w="6350" cap="flat">
            <a:noFill/>
            <a:prstDash val="solid"/>
            <a:miter/>
          </a:ln>
        </p:spPr>
        <p:txBody>
          <a:bodyPr rtlCol="0" anchor="ctr"/>
          <a:lstStyle/>
          <a:p>
            <a:endParaRPr lang="en-GB">
              <a:solidFill>
                <a:schemeClr val="bg1"/>
              </a:solidFill>
            </a:endParaRPr>
          </a:p>
        </p:txBody>
      </p:sp>
      <p:sp>
        <p:nvSpPr>
          <p:cNvPr id="5"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4327302" y="344971"/>
            <a:ext cx="7475232" cy="2858874"/>
          </a:xfrm>
        </p:spPr>
        <p:txBody>
          <a:bodyPr anchor="b" anchorCtr="0">
            <a:noAutofit/>
          </a:bodyPr>
          <a:lstStyle>
            <a:lvl1pPr algn="l">
              <a:lnSpc>
                <a:spcPct val="100000"/>
              </a:lnSpc>
              <a:defRPr sz="3600" baseline="0">
                <a:solidFill>
                  <a:srgbClr val="004050"/>
                </a:solidFill>
              </a:defRPr>
            </a:lvl1pPr>
          </a:lstStyle>
          <a:p>
            <a:br>
              <a:rPr lang="en-US" noProof="0" dirty="0"/>
            </a:br>
            <a:br>
              <a:rPr lang="en-US" noProof="0" dirty="0"/>
            </a:br>
            <a:r>
              <a:rPr lang="en-US" noProof="0" dirty="0"/>
              <a:t>ACTIVITY: </a:t>
            </a:r>
            <a:br>
              <a:rPr lang="en-US" noProof="0" dirty="0"/>
            </a:br>
            <a:r>
              <a:rPr lang="en-US" noProof="0" dirty="0"/>
              <a:t>CLICK TO EDIT TITLE</a:t>
            </a:r>
            <a:endParaRPr lang="en-GB" noProof="0" dirty="0"/>
          </a:p>
        </p:txBody>
      </p:sp>
      <p:sp>
        <p:nvSpPr>
          <p:cNvPr id="6" name="Text Placeholder 3"/>
          <p:cNvSpPr>
            <a:spLocks noGrp="1"/>
          </p:cNvSpPr>
          <p:nvPr>
            <p:ph type="body" sz="quarter" idx="10" hasCustomPrompt="1"/>
          </p:nvPr>
        </p:nvSpPr>
        <p:spPr>
          <a:xfrm>
            <a:off x="4327303" y="3525004"/>
            <a:ext cx="7475230" cy="2791976"/>
          </a:xfrm>
        </p:spPr>
        <p:txBody>
          <a:bodyPr/>
          <a:lstStyle>
            <a:lvl1pPr>
              <a:lnSpc>
                <a:spcPct val="100000"/>
              </a:lnSpc>
              <a:defRPr b="0" baseline="0"/>
            </a:lvl1pPr>
          </a:lstStyle>
          <a:p>
            <a:pPr lvl="0"/>
            <a:r>
              <a:rPr lang="en-US" dirty="0"/>
              <a:t>Click to edit instructions</a:t>
            </a:r>
          </a:p>
        </p:txBody>
      </p:sp>
    </p:spTree>
    <p:extLst>
      <p:ext uri="{BB962C8B-B14F-4D97-AF65-F5344CB8AC3E}">
        <p14:creationId xmlns:p14="http://schemas.microsoft.com/office/powerpoint/2010/main" val="1937711222"/>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3_02 Section Divider">
    <p:bg>
      <p:bgPr>
        <a:solidFill>
          <a:srgbClr val="7E007C"/>
        </a:solidFill>
        <a:effectLst/>
      </p:bgPr>
    </p:bg>
    <p:spTree>
      <p:nvGrpSpPr>
        <p:cNvPr id="1" name=""/>
        <p:cNvGrpSpPr/>
        <p:nvPr/>
      </p:nvGrpSpPr>
      <p:grpSpPr>
        <a:xfrm>
          <a:off x="0" y="0"/>
          <a:ext cx="0" cy="0"/>
          <a:chOff x="0" y="0"/>
          <a:chExt cx="0" cy="0"/>
        </a:xfrm>
      </p:grpSpPr>
      <p:sp>
        <p:nvSpPr>
          <p:cNvPr id="5" name="Freeform 4">
            <a:extLst>
              <a:ext uri="{FF2B5EF4-FFF2-40B4-BE49-F238E27FC236}">
                <a16:creationId xmlns:a16="http://schemas.microsoft.com/office/drawing/2014/main" id="{A0DD6AED-2202-DD48-A2D6-60CCC5F07320}"/>
              </a:ext>
            </a:extLst>
          </p:cNvPr>
          <p:cNvSpPr/>
          <p:nvPr userDrawn="1"/>
        </p:nvSpPr>
        <p:spPr>
          <a:xfrm>
            <a:off x="-609" y="2116538"/>
            <a:ext cx="11411496" cy="5526322"/>
          </a:xfrm>
          <a:custGeom>
            <a:avLst/>
            <a:gdLst>
              <a:gd name="connsiteX0" fmla="*/ 676275 w 1009650"/>
              <a:gd name="connsiteY0" fmla="*/ 287331 h 488950"/>
              <a:gd name="connsiteX1" fmla="*/ 7684 w 1009650"/>
              <a:gd name="connsiteY1" fmla="*/ 287331 h 488950"/>
              <a:gd name="connsiteX2" fmla="*/ 0 w 1009650"/>
              <a:gd name="connsiteY2" fmla="*/ 279838 h 488950"/>
              <a:gd name="connsiteX3" fmla="*/ 0 w 1009650"/>
              <a:gd name="connsiteY3" fmla="*/ 210877 h 488950"/>
              <a:gd name="connsiteX4" fmla="*/ 6350 w 1009650"/>
              <a:gd name="connsiteY4" fmla="*/ 204527 h 488950"/>
              <a:gd name="connsiteX5" fmla="*/ 666750 w 1009650"/>
              <a:gd name="connsiteY5" fmla="*/ 204527 h 488950"/>
              <a:gd name="connsiteX6" fmla="*/ 676212 w 1009650"/>
              <a:gd name="connsiteY6" fmla="*/ 195002 h 488950"/>
              <a:gd name="connsiteX7" fmla="*/ 676212 w 1009650"/>
              <a:gd name="connsiteY7" fmla="*/ 10852 h 488950"/>
              <a:gd name="connsiteX8" fmla="*/ 681800 w 1009650"/>
              <a:gd name="connsiteY8" fmla="*/ 2661 h 488950"/>
              <a:gd name="connsiteX9" fmla="*/ 684975 w 1009650"/>
              <a:gd name="connsiteY9" fmla="*/ 1137 h 488950"/>
              <a:gd name="connsiteX10" fmla="*/ 690245 w 1009650"/>
              <a:gd name="connsiteY10" fmla="*/ 1835 h 488950"/>
              <a:gd name="connsiteX11" fmla="*/ 729552 w 1009650"/>
              <a:gd name="connsiteY11" fmla="*/ 43428 h 488950"/>
              <a:gd name="connsiteX12" fmla="*/ 770319 w 1009650"/>
              <a:gd name="connsiteY12" fmla="*/ 82036 h 488950"/>
              <a:gd name="connsiteX13" fmla="*/ 827469 w 1009650"/>
              <a:gd name="connsiteY13" fmla="*/ 129788 h 488950"/>
              <a:gd name="connsiteX14" fmla="*/ 873506 w 1009650"/>
              <a:gd name="connsiteY14" fmla="*/ 162681 h 488950"/>
              <a:gd name="connsiteX15" fmla="*/ 907415 w 1009650"/>
              <a:gd name="connsiteY15" fmla="*/ 185350 h 488950"/>
              <a:gd name="connsiteX16" fmla="*/ 935673 w 1009650"/>
              <a:gd name="connsiteY16" fmla="*/ 201670 h 488950"/>
              <a:gd name="connsiteX17" fmla="*/ 967804 w 1009650"/>
              <a:gd name="connsiteY17" fmla="*/ 218942 h 488950"/>
              <a:gd name="connsiteX18" fmla="*/ 997903 w 1009650"/>
              <a:gd name="connsiteY18" fmla="*/ 232848 h 488950"/>
              <a:gd name="connsiteX19" fmla="*/ 1010031 w 1009650"/>
              <a:gd name="connsiteY19" fmla="*/ 238436 h 488950"/>
              <a:gd name="connsiteX20" fmla="*/ 1011428 w 1009650"/>
              <a:gd name="connsiteY20" fmla="*/ 241294 h 488950"/>
              <a:gd name="connsiteX21" fmla="*/ 1011428 w 1009650"/>
              <a:gd name="connsiteY21" fmla="*/ 248914 h 488950"/>
              <a:gd name="connsiteX22" fmla="*/ 1008189 w 1009650"/>
              <a:gd name="connsiteY22" fmla="*/ 253422 h 488950"/>
              <a:gd name="connsiteX23" fmla="*/ 952183 w 1009650"/>
              <a:gd name="connsiteY23" fmla="*/ 281045 h 488950"/>
              <a:gd name="connsiteX24" fmla="*/ 906145 w 1009650"/>
              <a:gd name="connsiteY24" fmla="*/ 306953 h 488950"/>
              <a:gd name="connsiteX25" fmla="*/ 872236 w 1009650"/>
              <a:gd name="connsiteY25" fmla="*/ 329622 h 488950"/>
              <a:gd name="connsiteX26" fmla="*/ 835406 w 1009650"/>
              <a:gd name="connsiteY26" fmla="*/ 355467 h 488950"/>
              <a:gd name="connsiteX27" fmla="*/ 796100 w 1009650"/>
              <a:gd name="connsiteY27" fmla="*/ 386455 h 488950"/>
              <a:gd name="connsiteX28" fmla="*/ 760730 w 1009650"/>
              <a:gd name="connsiteY28" fmla="*/ 416998 h 488950"/>
              <a:gd name="connsiteX29" fmla="*/ 716280 w 1009650"/>
              <a:gd name="connsiteY29" fmla="*/ 460686 h 488950"/>
              <a:gd name="connsiteX30" fmla="*/ 690880 w 1009650"/>
              <a:gd name="connsiteY30" fmla="*/ 488563 h 488950"/>
              <a:gd name="connsiteX31" fmla="*/ 685292 w 1009650"/>
              <a:gd name="connsiteY31" fmla="*/ 489642 h 488950"/>
              <a:gd name="connsiteX32" fmla="*/ 678942 w 1009650"/>
              <a:gd name="connsiteY32" fmla="*/ 486404 h 488950"/>
              <a:gd name="connsiteX33" fmla="*/ 676402 w 1009650"/>
              <a:gd name="connsiteY33" fmla="*/ 480054 h 488950"/>
              <a:gd name="connsiteX34" fmla="*/ 676402 w 1009650"/>
              <a:gd name="connsiteY34" fmla="*/ 378454 h 488950"/>
              <a:gd name="connsiteX35" fmla="*/ 676402 w 1009650"/>
              <a:gd name="connsiteY35" fmla="*/ 287331 h 48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09650" h="488950">
                <a:moveTo>
                  <a:pt x="676275" y="287331"/>
                </a:moveTo>
                <a:lnTo>
                  <a:pt x="7684" y="287331"/>
                </a:lnTo>
                <a:cubicBezTo>
                  <a:pt x="0" y="287331"/>
                  <a:pt x="0" y="287331"/>
                  <a:pt x="0" y="279838"/>
                </a:cubicBezTo>
                <a:cubicBezTo>
                  <a:pt x="0" y="256851"/>
                  <a:pt x="0" y="233864"/>
                  <a:pt x="0" y="210877"/>
                </a:cubicBezTo>
                <a:cubicBezTo>
                  <a:pt x="0" y="205543"/>
                  <a:pt x="1524" y="204527"/>
                  <a:pt x="6350" y="204527"/>
                </a:cubicBezTo>
                <a:cubicBezTo>
                  <a:pt x="226483" y="204527"/>
                  <a:pt x="446617" y="204527"/>
                  <a:pt x="666750" y="204527"/>
                </a:cubicBezTo>
                <a:cubicBezTo>
                  <a:pt x="677228" y="204527"/>
                  <a:pt x="676212" y="205988"/>
                  <a:pt x="676212" y="195002"/>
                </a:cubicBezTo>
                <a:cubicBezTo>
                  <a:pt x="676212" y="133661"/>
                  <a:pt x="676212" y="72278"/>
                  <a:pt x="676212" y="10852"/>
                </a:cubicBezTo>
                <a:cubicBezTo>
                  <a:pt x="675743" y="7103"/>
                  <a:pt x="678138" y="3592"/>
                  <a:pt x="681800" y="2661"/>
                </a:cubicBezTo>
                <a:cubicBezTo>
                  <a:pt x="682942" y="2349"/>
                  <a:pt x="684018" y="1833"/>
                  <a:pt x="684975" y="1137"/>
                </a:cubicBezTo>
                <a:cubicBezTo>
                  <a:pt x="687070" y="-451"/>
                  <a:pt x="688150" y="-514"/>
                  <a:pt x="690245" y="1835"/>
                </a:cubicBezTo>
                <a:cubicBezTo>
                  <a:pt x="702945" y="15932"/>
                  <a:pt x="716090" y="29966"/>
                  <a:pt x="729552" y="43428"/>
                </a:cubicBezTo>
                <a:cubicBezTo>
                  <a:pt x="743014" y="56890"/>
                  <a:pt x="756222" y="69780"/>
                  <a:pt x="770319" y="82036"/>
                </a:cubicBezTo>
                <a:cubicBezTo>
                  <a:pt x="789051" y="98419"/>
                  <a:pt x="808419" y="114421"/>
                  <a:pt x="827469" y="129788"/>
                </a:cubicBezTo>
                <a:cubicBezTo>
                  <a:pt x="842328" y="141408"/>
                  <a:pt x="858012" y="151886"/>
                  <a:pt x="873506" y="162681"/>
                </a:cubicBezTo>
                <a:cubicBezTo>
                  <a:pt x="884682" y="170428"/>
                  <a:pt x="895922" y="178111"/>
                  <a:pt x="907415" y="185350"/>
                </a:cubicBezTo>
                <a:cubicBezTo>
                  <a:pt x="916623" y="191192"/>
                  <a:pt x="926148" y="196399"/>
                  <a:pt x="935673" y="201670"/>
                </a:cubicBezTo>
                <a:cubicBezTo>
                  <a:pt x="946277" y="207575"/>
                  <a:pt x="956945" y="213481"/>
                  <a:pt x="967804" y="218942"/>
                </a:cubicBezTo>
                <a:cubicBezTo>
                  <a:pt x="977710" y="223895"/>
                  <a:pt x="987870" y="228213"/>
                  <a:pt x="997903" y="232848"/>
                </a:cubicBezTo>
                <a:cubicBezTo>
                  <a:pt x="1001967" y="234690"/>
                  <a:pt x="1006094" y="236404"/>
                  <a:pt x="1010031" y="238436"/>
                </a:cubicBezTo>
                <a:cubicBezTo>
                  <a:pt x="1010884" y="239145"/>
                  <a:pt x="1011393" y="240185"/>
                  <a:pt x="1011428" y="241294"/>
                </a:cubicBezTo>
                <a:cubicBezTo>
                  <a:pt x="1011811" y="243819"/>
                  <a:pt x="1011811" y="246388"/>
                  <a:pt x="1011428" y="248914"/>
                </a:cubicBezTo>
                <a:cubicBezTo>
                  <a:pt x="1010997" y="250790"/>
                  <a:pt x="1009830" y="252415"/>
                  <a:pt x="1008189" y="253422"/>
                </a:cubicBezTo>
                <a:cubicBezTo>
                  <a:pt x="989584" y="262693"/>
                  <a:pt x="970661" y="271456"/>
                  <a:pt x="952183" y="281045"/>
                </a:cubicBezTo>
                <a:cubicBezTo>
                  <a:pt x="936562" y="289173"/>
                  <a:pt x="921195" y="297872"/>
                  <a:pt x="906145" y="306953"/>
                </a:cubicBezTo>
                <a:cubicBezTo>
                  <a:pt x="894525" y="313938"/>
                  <a:pt x="883412" y="321939"/>
                  <a:pt x="872236" y="329622"/>
                </a:cubicBezTo>
                <a:cubicBezTo>
                  <a:pt x="859854" y="338131"/>
                  <a:pt x="847408" y="346513"/>
                  <a:pt x="835406" y="355467"/>
                </a:cubicBezTo>
                <a:cubicBezTo>
                  <a:pt x="822071" y="365500"/>
                  <a:pt x="808969" y="375829"/>
                  <a:pt x="796100" y="386455"/>
                </a:cubicBezTo>
                <a:cubicBezTo>
                  <a:pt x="784035" y="396297"/>
                  <a:pt x="772097" y="406330"/>
                  <a:pt x="760730" y="416998"/>
                </a:cubicBezTo>
                <a:cubicBezTo>
                  <a:pt x="745554" y="431159"/>
                  <a:pt x="730822" y="445827"/>
                  <a:pt x="716280" y="460686"/>
                </a:cubicBezTo>
                <a:cubicBezTo>
                  <a:pt x="707454" y="469640"/>
                  <a:pt x="699516" y="479419"/>
                  <a:pt x="690880" y="488563"/>
                </a:cubicBezTo>
                <a:cubicBezTo>
                  <a:pt x="689269" y="489731"/>
                  <a:pt x="687223" y="490126"/>
                  <a:pt x="685292" y="489642"/>
                </a:cubicBezTo>
                <a:cubicBezTo>
                  <a:pt x="682920" y="489162"/>
                  <a:pt x="680724" y="488042"/>
                  <a:pt x="678942" y="486404"/>
                </a:cubicBezTo>
                <a:cubicBezTo>
                  <a:pt x="677383" y="484647"/>
                  <a:pt x="676484" y="482402"/>
                  <a:pt x="676402" y="480054"/>
                </a:cubicBezTo>
                <a:cubicBezTo>
                  <a:pt x="676402" y="446208"/>
                  <a:pt x="676402" y="412299"/>
                  <a:pt x="676402" y="378454"/>
                </a:cubicBezTo>
                <a:lnTo>
                  <a:pt x="676402" y="287331"/>
                </a:lnTo>
                <a:close/>
              </a:path>
            </a:pathLst>
          </a:custGeom>
          <a:solidFill>
            <a:srgbClr val="F91258"/>
          </a:solidFill>
          <a:ln w="6350" cap="flat">
            <a:noFill/>
            <a:prstDash val="solid"/>
            <a:miter/>
          </a:ln>
        </p:spPr>
        <p:txBody>
          <a:bodyPr rtlCol="0" anchor="ctr"/>
          <a:lstStyle/>
          <a:p>
            <a:endParaRPr lang="en-GB"/>
          </a:p>
        </p:txBody>
      </p:sp>
      <p:sp>
        <p:nvSpPr>
          <p:cNvPr id="13"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76238" y="2067007"/>
            <a:ext cx="5627171" cy="2353439"/>
          </a:xfrm>
        </p:spPr>
        <p:txBody>
          <a:bodyPr anchor="b" anchorCtr="0">
            <a:noAutofit/>
          </a:bodyPr>
          <a:lstStyle>
            <a:lvl1pPr algn="l">
              <a:lnSpc>
                <a:spcPts val="6000"/>
              </a:lnSpc>
              <a:defRPr sz="3600" spc="60" baseline="0">
                <a:solidFill>
                  <a:schemeClr val="bg1"/>
                </a:solidFill>
              </a:defRPr>
            </a:lvl1pPr>
          </a:lstStyle>
          <a:p>
            <a:r>
              <a:rPr lang="en-US" noProof="0" dirty="0"/>
              <a:t>CLICK TO EDIT MASTER TITLE STYLE</a:t>
            </a:r>
            <a:endParaRPr lang="en-GB" noProof="0" dirty="0"/>
          </a:p>
        </p:txBody>
      </p:sp>
    </p:spTree>
    <p:extLst>
      <p:ext uri="{BB962C8B-B14F-4D97-AF65-F5344CB8AC3E}">
        <p14:creationId xmlns:p14="http://schemas.microsoft.com/office/powerpoint/2010/main" val="39967457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4_Text Slide - With side bar C1">
    <p:spTree>
      <p:nvGrpSpPr>
        <p:cNvPr id="1" name=""/>
        <p:cNvGrpSpPr/>
        <p:nvPr/>
      </p:nvGrpSpPr>
      <p:grpSpPr>
        <a:xfrm>
          <a:off x="0" y="0"/>
          <a:ext cx="0" cy="0"/>
          <a:chOff x="0" y="0"/>
          <a:chExt cx="0" cy="0"/>
        </a:xfrm>
      </p:grpSpPr>
      <p:sp>
        <p:nvSpPr>
          <p:cNvPr id="6" name="Rectangle 5"/>
          <p:cNvSpPr/>
          <p:nvPr userDrawn="1"/>
        </p:nvSpPr>
        <p:spPr>
          <a:xfrm>
            <a:off x="-1" y="0"/>
            <a:ext cx="4070352" cy="6858000"/>
          </a:xfrm>
          <a:prstGeom prst="rect">
            <a:avLst/>
          </a:prstGeom>
          <a:solidFill>
            <a:srgbClr val="7E00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 Placeholder 2"/>
          <p:cNvSpPr>
            <a:spLocks noGrp="1"/>
          </p:cNvSpPr>
          <p:nvPr>
            <p:ph type="body" sz="quarter" idx="10" hasCustomPrompt="1"/>
          </p:nvPr>
        </p:nvSpPr>
        <p:spPr>
          <a:xfrm>
            <a:off x="384784" y="1349984"/>
            <a:ext cx="3443732" cy="2751998"/>
          </a:xfrm>
        </p:spPr>
        <p:txBody>
          <a:bodyPr/>
          <a:lstStyle>
            <a:lvl1pPr marL="0" indent="0">
              <a:lnSpc>
                <a:spcPct val="90000"/>
              </a:lnSpc>
              <a:spcAft>
                <a:spcPts val="0"/>
              </a:spcAft>
              <a:buFont typeface="Arial" panose="020B0604020202020204" pitchFamily="34" charset="0"/>
              <a:buNone/>
              <a:defRPr sz="3600" cap="all" spc="60" baseline="0">
                <a:solidFill>
                  <a:schemeClr val="bg1"/>
                </a:solidFill>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slide title to sit here</a:t>
            </a:r>
          </a:p>
        </p:txBody>
      </p:sp>
      <p:sp>
        <p:nvSpPr>
          <p:cNvPr id="9" name="Text Placeholder 4"/>
          <p:cNvSpPr>
            <a:spLocks noGrp="1"/>
          </p:cNvSpPr>
          <p:nvPr>
            <p:ph type="body" sz="quarter" idx="15" hasCustomPrompt="1"/>
          </p:nvPr>
        </p:nvSpPr>
        <p:spPr>
          <a:xfrm>
            <a:off x="5037138" y="1349984"/>
            <a:ext cx="5803900" cy="4094163"/>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20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laoreet</a:t>
            </a:r>
            <a:r>
              <a:rPr lang="en-US" dirty="0"/>
              <a:t> </a:t>
            </a:r>
            <a:r>
              <a:rPr lang="en-US" dirty="0" err="1"/>
              <a:t>dolore</a:t>
            </a:r>
            <a:r>
              <a:rPr lang="en-US" dirty="0"/>
              <a:t> magna.</a:t>
            </a:r>
          </a:p>
          <a:p>
            <a:pPr lvl="1"/>
            <a:r>
              <a:rPr lang="en-US" dirty="0"/>
              <a:t>Second level</a:t>
            </a:r>
          </a:p>
        </p:txBody>
      </p:sp>
      <p:grpSp>
        <p:nvGrpSpPr>
          <p:cNvPr id="33" name="Group 32"/>
          <p:cNvGrpSpPr/>
          <p:nvPr userDrawn="1"/>
        </p:nvGrpSpPr>
        <p:grpSpPr>
          <a:xfrm>
            <a:off x="-1717" y="4568506"/>
            <a:ext cx="4628886" cy="1406446"/>
            <a:chOff x="-1717" y="4568506"/>
            <a:chExt cx="4628886" cy="1406446"/>
          </a:xfrm>
          <a:solidFill>
            <a:srgbClr val="F91258"/>
          </a:solidFill>
        </p:grpSpPr>
        <p:sp>
          <p:nvSpPr>
            <p:cNvPr id="34" name="Freeform 33">
              <a:extLst>
                <a:ext uri="{FF2B5EF4-FFF2-40B4-BE49-F238E27FC236}">
                  <a16:creationId xmlns:a16="http://schemas.microsoft.com/office/drawing/2014/main" id="{2F450B4C-241D-A544-BBEF-175E01D6A139}"/>
                </a:ext>
              </a:extLst>
            </p:cNvPr>
            <p:cNvSpPr/>
            <p:nvPr userDrawn="1"/>
          </p:nvSpPr>
          <p:spPr>
            <a:xfrm>
              <a:off x="-1717" y="4568506"/>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grpFill/>
            <a:ln w="6350" cap="flat">
              <a:noFill/>
              <a:prstDash val="solid"/>
              <a:miter/>
            </a:ln>
          </p:spPr>
          <p:txBody>
            <a:bodyPr rtlCol="0" anchor="ctr"/>
            <a:lstStyle/>
            <a:p>
              <a:endParaRPr lang="en-GB"/>
            </a:p>
          </p:txBody>
        </p:sp>
        <p:sp>
          <p:nvSpPr>
            <p:cNvPr id="35" name="Freeform 34">
              <a:extLst>
                <a:ext uri="{FF2B5EF4-FFF2-40B4-BE49-F238E27FC236}">
                  <a16:creationId xmlns:a16="http://schemas.microsoft.com/office/drawing/2014/main" id="{17BA7C41-EA1C-2F4D-90C7-EC472AB85B8A}"/>
                </a:ext>
              </a:extLst>
            </p:cNvPr>
            <p:cNvSpPr/>
            <p:nvPr/>
          </p:nvSpPr>
          <p:spPr>
            <a:xfrm>
              <a:off x="3713028" y="4568727"/>
              <a:ext cx="914141" cy="1401463"/>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36" name="Freeform 35">
              <a:extLst>
                <a:ext uri="{FF2B5EF4-FFF2-40B4-BE49-F238E27FC236}">
                  <a16:creationId xmlns:a16="http://schemas.microsoft.com/office/drawing/2014/main" id="{2F450B4C-241D-A544-BBEF-175E01D6A139}"/>
                </a:ext>
              </a:extLst>
            </p:cNvPr>
            <p:cNvSpPr/>
            <p:nvPr userDrawn="1"/>
          </p:nvSpPr>
          <p:spPr>
            <a:xfrm flipV="1">
              <a:off x="-1717" y="5379567"/>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3345788051"/>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5_Text Slide A">
    <p:spTree>
      <p:nvGrpSpPr>
        <p:cNvPr id="1" name=""/>
        <p:cNvGrpSpPr/>
        <p:nvPr/>
      </p:nvGrpSpPr>
      <p:grpSpPr>
        <a:xfrm>
          <a:off x="0" y="0"/>
          <a:ext cx="0" cy="0"/>
          <a:chOff x="0" y="0"/>
          <a:chExt cx="0" cy="0"/>
        </a:xfrm>
      </p:grpSpPr>
      <p:sp>
        <p:nvSpPr>
          <p:cNvPr id="11" name="Text Placeholder 2"/>
          <p:cNvSpPr>
            <a:spLocks noGrp="1"/>
          </p:cNvSpPr>
          <p:nvPr>
            <p:ph type="body" sz="quarter" idx="10" hasCustomPrompt="1"/>
          </p:nvPr>
        </p:nvSpPr>
        <p:spPr>
          <a:xfrm>
            <a:off x="384784" y="1242034"/>
            <a:ext cx="3694112" cy="2917842"/>
          </a:xfrm>
        </p:spPr>
        <p:txBody>
          <a:bodyPr anchor="b"/>
          <a:lstStyle>
            <a:lvl1pPr marL="0" indent="0">
              <a:lnSpc>
                <a:spcPct val="100000"/>
              </a:lnSpc>
              <a:spcAft>
                <a:spcPts val="0"/>
              </a:spcAft>
              <a:buFont typeface="Arial" panose="020B0604020202020204" pitchFamily="34" charset="0"/>
              <a:buNone/>
              <a:defRPr sz="3600" cap="none" baseline="0">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12" name="Text Placeholder 4"/>
          <p:cNvSpPr>
            <a:spLocks noGrp="1"/>
          </p:cNvSpPr>
          <p:nvPr>
            <p:ph type="body" sz="quarter" idx="11" hasCustomPrompt="1"/>
          </p:nvPr>
        </p:nvSpPr>
        <p:spPr>
          <a:xfrm>
            <a:off x="6098146" y="579549"/>
            <a:ext cx="5718225" cy="5899039"/>
          </a:xfrm>
        </p:spPr>
        <p:txBody>
          <a:bodyPr/>
          <a:lstStyle>
            <a:lvl1pPr marL="0" indent="0">
              <a:buFont typeface="Arial" panose="020B0604020202020204" pitchFamily="34" charset="0"/>
              <a:buNone/>
              <a:defRPr sz="20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a:p>
            <a:pPr lvl="1"/>
            <a:r>
              <a:rPr lang="en-US" dirty="0"/>
              <a:t>Second level</a:t>
            </a:r>
          </a:p>
          <a:p>
            <a:pPr lvl="2"/>
            <a:r>
              <a:rPr lang="en-GB" dirty="0"/>
              <a:t>Third level</a:t>
            </a:r>
          </a:p>
          <a:p>
            <a:pPr lvl="2"/>
            <a:r>
              <a:rPr lang="en-GB" dirty="0"/>
              <a:t>Fourth level</a:t>
            </a:r>
          </a:p>
          <a:p>
            <a:pPr lvl="2"/>
            <a:r>
              <a:rPr lang="en-GB" dirty="0"/>
              <a:t>Fifth level</a:t>
            </a:r>
          </a:p>
        </p:txBody>
      </p:sp>
      <p:grpSp>
        <p:nvGrpSpPr>
          <p:cNvPr id="24" name="Group 23"/>
          <p:cNvGrpSpPr/>
          <p:nvPr userDrawn="1"/>
        </p:nvGrpSpPr>
        <p:grpSpPr>
          <a:xfrm>
            <a:off x="-6058" y="3531457"/>
            <a:ext cx="5797612" cy="2365031"/>
            <a:chOff x="-2229" y="2361812"/>
            <a:chExt cx="11067619" cy="4514835"/>
          </a:xfrm>
          <a:solidFill>
            <a:srgbClr val="7E007C"/>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596148475"/>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_Text and Image (half screen)">
    <p:bg>
      <p:bgPr>
        <a:solidFill>
          <a:schemeClr val="bg1"/>
        </a:solidFill>
        <a:effectLst/>
      </p:bgPr>
    </p:bg>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73063" y="1892635"/>
            <a:ext cx="614348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dirty="0"/>
              <a:t>Click icon to add picture</a:t>
            </a:r>
          </a:p>
        </p:txBody>
      </p:sp>
      <p:sp>
        <p:nvSpPr>
          <p:cNvPr id="11" name="Text Placeholder 2"/>
          <p:cNvSpPr>
            <a:spLocks noGrp="1"/>
          </p:cNvSpPr>
          <p:nvPr>
            <p:ph type="body" sz="quarter" idx="12" hasCustomPrompt="1"/>
          </p:nvPr>
        </p:nvSpPr>
        <p:spPr>
          <a:xfrm>
            <a:off x="385650" y="1147572"/>
            <a:ext cx="5123903"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6" name="Freeform 15">
            <a:extLst>
              <a:ext uri="{FF2B5EF4-FFF2-40B4-BE49-F238E27FC236}">
                <a16:creationId xmlns:a16="http://schemas.microsoft.com/office/drawing/2014/main" id="{D44E23D4-CD16-B448-8F0A-11F5CE4FAB4C}"/>
              </a:ext>
            </a:extLst>
          </p:cNvPr>
          <p:cNvSpPr/>
          <p:nvPr userDrawn="1"/>
        </p:nvSpPr>
        <p:spPr>
          <a:xfrm>
            <a:off x="3229535" y="4488657"/>
            <a:ext cx="3729957" cy="2369343"/>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641350">
                <a:moveTo>
                  <a:pt x="117151" y="24275"/>
                </a:moveTo>
                <a:cubicBezTo>
                  <a:pt x="34918" y="69741"/>
                  <a:pt x="-5912" y="140163"/>
                  <a:pt x="692" y="235603"/>
                </a:cubicBezTo>
                <a:cubicBezTo>
                  <a:pt x="7994" y="341013"/>
                  <a:pt x="103117" y="429659"/>
                  <a:pt x="208781" y="429659"/>
                </a:cubicBezTo>
                <a:lnTo>
                  <a:pt x="350450" y="429659"/>
                </a:lnTo>
                <a:lnTo>
                  <a:pt x="350450" y="641432"/>
                </a:lnTo>
                <a:lnTo>
                  <a:pt x="428301" y="641432"/>
                </a:lnTo>
                <a:lnTo>
                  <a:pt x="428301" y="430358"/>
                </a:lnTo>
                <a:lnTo>
                  <a:pt x="777551" y="430358"/>
                </a:lnTo>
                <a:cubicBezTo>
                  <a:pt x="722305" y="492842"/>
                  <a:pt x="679379" y="561231"/>
                  <a:pt x="652519" y="640352"/>
                </a:cubicBezTo>
                <a:cubicBezTo>
                  <a:pt x="668712" y="640352"/>
                  <a:pt x="683761" y="640352"/>
                  <a:pt x="698747" y="640352"/>
                </a:cubicBez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cubicBezTo>
                  <a:pt x="687889" y="141687"/>
                  <a:pt x="670616" y="141687"/>
                  <a:pt x="652138" y="141687"/>
                </a:cubicBez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cubicBezTo>
                  <a:pt x="350704" y="258463"/>
                  <a:pt x="350704" y="300818"/>
                  <a:pt x="350704" y="343045"/>
                </a:cubicBezTo>
                <a:lnTo>
                  <a:pt x="350704" y="352634"/>
                </a:lnTo>
                <a:cubicBezTo>
                  <a:pt x="349319" y="352892"/>
                  <a:pt x="347920" y="353061"/>
                  <a:pt x="346513" y="353142"/>
                </a:cubicBezTo>
                <a:cubicBezTo>
                  <a:pt x="300539" y="353142"/>
                  <a:pt x="254564" y="353142"/>
                  <a:pt x="208591" y="352697"/>
                </a:cubicBez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rgbClr val="7E007C"/>
          </a:solidFill>
          <a:ln w="6350" cap="flat">
            <a:noFill/>
            <a:prstDash val="solid"/>
            <a:miter/>
          </a:ln>
        </p:spPr>
        <p:txBody>
          <a:bodyPr rtlCol="0" anchor="ctr"/>
          <a:lstStyle/>
          <a:p>
            <a:endParaRPr lang="en-GB"/>
          </a:p>
        </p:txBody>
      </p:sp>
      <p:sp>
        <p:nvSpPr>
          <p:cNvPr id="8" name="Rectangle 7"/>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65464019"/>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3_Activity 1">
    <p:bg>
      <p:bgPr>
        <a:solidFill>
          <a:srgbClr val="7E007C"/>
        </a:solidFill>
        <a:effectLst/>
      </p:bgPr>
    </p:bg>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56887D20-DCD6-8E49-BF31-8F4C2FCCD421}"/>
              </a:ext>
            </a:extLst>
          </p:cNvPr>
          <p:cNvSpPr/>
          <p:nvPr userDrawn="1"/>
        </p:nvSpPr>
        <p:spPr>
          <a:xfrm>
            <a:off x="487005" y="518307"/>
            <a:ext cx="3525956" cy="4061544"/>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bg1"/>
          </a:solidFill>
          <a:ln w="6350" cap="flat">
            <a:noFill/>
            <a:prstDash val="solid"/>
            <a:miter/>
          </a:ln>
        </p:spPr>
        <p:txBody>
          <a:bodyPr rtlCol="0" anchor="ctr"/>
          <a:lstStyle/>
          <a:p>
            <a:endParaRPr lang="en-GB">
              <a:solidFill>
                <a:schemeClr val="bg1"/>
              </a:solidFill>
            </a:endParaRPr>
          </a:p>
        </p:txBody>
      </p:sp>
      <p:sp>
        <p:nvSpPr>
          <p:cNvPr id="7"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4327302" y="344971"/>
            <a:ext cx="7475232" cy="2858874"/>
          </a:xfrm>
        </p:spPr>
        <p:txBody>
          <a:bodyPr anchor="b" anchorCtr="0">
            <a:noAutofit/>
          </a:bodyPr>
          <a:lstStyle>
            <a:lvl1pPr algn="l">
              <a:lnSpc>
                <a:spcPct val="100000"/>
              </a:lnSpc>
              <a:defRPr sz="3600" baseline="0">
                <a:solidFill>
                  <a:schemeClr val="bg1"/>
                </a:solidFill>
              </a:defRPr>
            </a:lvl1pPr>
          </a:lstStyle>
          <a:p>
            <a:br>
              <a:rPr lang="en-US" noProof="0" dirty="0"/>
            </a:br>
            <a:br>
              <a:rPr lang="en-US" noProof="0" dirty="0"/>
            </a:br>
            <a:r>
              <a:rPr lang="en-US" noProof="0" dirty="0"/>
              <a:t>ACTIVITY: </a:t>
            </a:r>
            <a:br>
              <a:rPr lang="en-US" noProof="0" dirty="0"/>
            </a:br>
            <a:r>
              <a:rPr lang="en-US" noProof="0" dirty="0"/>
              <a:t>CLICK TO EDIT TITLE</a:t>
            </a:r>
            <a:endParaRPr lang="en-GB" noProof="0" dirty="0"/>
          </a:p>
        </p:txBody>
      </p:sp>
      <p:sp>
        <p:nvSpPr>
          <p:cNvPr id="8" name="Text Placeholder 3"/>
          <p:cNvSpPr>
            <a:spLocks noGrp="1"/>
          </p:cNvSpPr>
          <p:nvPr>
            <p:ph type="body" sz="quarter" idx="10" hasCustomPrompt="1"/>
          </p:nvPr>
        </p:nvSpPr>
        <p:spPr>
          <a:xfrm>
            <a:off x="4327303" y="3525004"/>
            <a:ext cx="7475230" cy="2791976"/>
          </a:xfrm>
        </p:spPr>
        <p:txBody>
          <a:bodyPr/>
          <a:lstStyle>
            <a:lvl1pPr>
              <a:lnSpc>
                <a:spcPct val="100000"/>
              </a:lnSpc>
              <a:defRPr b="0" baseline="0">
                <a:solidFill>
                  <a:schemeClr val="bg1"/>
                </a:solidFill>
              </a:defRPr>
            </a:lvl1pPr>
          </a:lstStyle>
          <a:p>
            <a:pPr lvl="0"/>
            <a:r>
              <a:rPr lang="en-US" dirty="0"/>
              <a:t>Click to edit instructions</a:t>
            </a:r>
          </a:p>
        </p:txBody>
      </p:sp>
    </p:spTree>
    <p:extLst>
      <p:ext uri="{BB962C8B-B14F-4D97-AF65-F5344CB8AC3E}">
        <p14:creationId xmlns:p14="http://schemas.microsoft.com/office/powerpoint/2010/main" val="3175680889"/>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7"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
        <p:nvSpPr>
          <p:cNvPr id="8" name="Text Placeholder 2">
            <a:extLst>
              <a:ext uri="{FF2B5EF4-FFF2-40B4-BE49-F238E27FC236}">
                <a16:creationId xmlns:a16="http://schemas.microsoft.com/office/drawing/2014/main" id="{B623AAC1-38C0-EC41-AF66-7EC76ACCB83E}"/>
              </a:ext>
            </a:extLst>
          </p:cNvPr>
          <p:cNvSpPr>
            <a:spLocks noGrp="1"/>
          </p:cNvSpPr>
          <p:nvPr>
            <p:ph idx="1"/>
          </p:nvPr>
        </p:nvSpPr>
        <p:spPr>
          <a:xfrm>
            <a:off x="341272" y="1368256"/>
            <a:ext cx="11516239" cy="4955354"/>
          </a:xfrm>
          <a:prstGeom prst="rect">
            <a:avLst/>
          </a:prstGeom>
        </p:spPr>
        <p:txBody>
          <a:bodyPr vert="horz" lIns="0" tIns="0" rIns="0" bIns="0" rtlCol="0" anchor="t" anchorCtr="0">
            <a:noAutofit/>
          </a:bodyPr>
          <a:lstStyle/>
          <a:p>
            <a:pPr lvl="0"/>
            <a:r>
              <a:rPr lang="en-US" dirty="0"/>
              <a:t>Edit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212588995"/>
      </p:ext>
    </p:extLst>
  </p:cSld>
  <p:clrMapOvr>
    <a:masterClrMapping/>
  </p:clrMapOvr>
  <p:extLst>
    <p:ext uri="{DCECCB84-F9BA-43D5-87BE-67443E8EF086}">
      <p15:sldGuideLst xmlns:p15="http://schemas.microsoft.com/office/powerpoint/2012/main">
        <p15:guide id="1" orient="horz" pos="777" userDrawn="1">
          <p15:clr>
            <a:srgbClr val="FBAE40"/>
          </p15:clr>
        </p15:guide>
        <p15:guide id="2" pos="3840" userDrawn="1">
          <p15:clr>
            <a:srgbClr val="FBAE40"/>
          </p15:clr>
        </p15:guide>
        <p15:guide id="3" orient="horz" pos="2160" userDrawn="1">
          <p15:clr>
            <a:srgbClr val="FBAE40"/>
          </p15:clr>
        </p15:guide>
        <p15:guide id="4" orient="horz" pos="2260" userDrawn="1">
          <p15:clr>
            <a:srgbClr val="FBAE40"/>
          </p15:clr>
        </p15:guide>
        <p15:guide id="5" pos="3940" userDrawn="1">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and image">
    <p:spTree>
      <p:nvGrpSpPr>
        <p:cNvPr id="1" name=""/>
        <p:cNvGrpSpPr/>
        <p:nvPr/>
      </p:nvGrpSpPr>
      <p:grpSpPr>
        <a:xfrm>
          <a:off x="0" y="0"/>
          <a:ext cx="0" cy="0"/>
          <a:chOff x="0" y="0"/>
          <a:chExt cx="0" cy="0"/>
        </a:xfrm>
      </p:grpSpPr>
      <p:sp>
        <p:nvSpPr>
          <p:cNvPr id="3"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2" name="Rectangle 1"/>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3915446001"/>
      </p:ext>
    </p:extLst>
  </p:cSld>
  <p:clrMapOvr>
    <a:masterClrMapping/>
  </p:clrMapOvr>
  <p:extLst>
    <p:ext uri="{DCECCB84-F9BA-43D5-87BE-67443E8EF086}">
      <p15:sldGuideLst xmlns:p15="http://schemas.microsoft.com/office/powerpoint/2012/main">
        <p15:guide id="1" orient="horz" pos="777">
          <p15:clr>
            <a:srgbClr val="FBAE40"/>
          </p15:clr>
        </p15:guide>
        <p15:guide id="2" pos="3840" userDrawn="1">
          <p15:clr>
            <a:srgbClr val="FBAE4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icons and text">
    <p:spTree>
      <p:nvGrpSpPr>
        <p:cNvPr id="1" name=""/>
        <p:cNvGrpSpPr/>
        <p:nvPr/>
      </p:nvGrpSpPr>
      <p:grpSpPr>
        <a:xfrm>
          <a:off x="0" y="0"/>
          <a:ext cx="0" cy="0"/>
          <a:chOff x="0" y="0"/>
          <a:chExt cx="0" cy="0"/>
        </a:xfrm>
      </p:grpSpPr>
      <p:sp>
        <p:nvSpPr>
          <p:cNvPr id="3" name="Text Placeholder 4"/>
          <p:cNvSpPr>
            <a:spLocks noGrp="1"/>
          </p:cNvSpPr>
          <p:nvPr>
            <p:ph type="body" sz="quarter" idx="15" hasCustomPrompt="1"/>
          </p:nvPr>
        </p:nvSpPr>
        <p:spPr>
          <a:xfrm>
            <a:off x="1059427" y="3673998"/>
            <a:ext cx="2124159" cy="2749952"/>
          </a:xfrm>
        </p:spPr>
        <p:txBody>
          <a:bodyPr/>
          <a:lstStyle>
            <a:lvl1pPr marL="0" indent="0">
              <a:lnSpc>
                <a:spcPct val="100000"/>
              </a:lnSpc>
              <a:buFont typeface="Arial" panose="020B0604020202020204" pitchFamily="34" charset="0"/>
              <a:buNone/>
              <a:defRPr sz="2000" b="0"/>
            </a:lvl1pPr>
            <a:lvl2pPr marL="0" indent="0">
              <a:buFont typeface="Arial" panose="020B0604020202020204" pitchFamily="34" charset="0"/>
              <a:buNone/>
              <a:defRPr sz="18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p:txBody>
      </p:sp>
      <p:sp>
        <p:nvSpPr>
          <p:cNvPr id="4" name="Text Placeholder 4"/>
          <p:cNvSpPr>
            <a:spLocks noGrp="1"/>
          </p:cNvSpPr>
          <p:nvPr>
            <p:ph type="body" sz="quarter" idx="16" hasCustomPrompt="1"/>
          </p:nvPr>
        </p:nvSpPr>
        <p:spPr>
          <a:xfrm>
            <a:off x="3639645" y="3673998"/>
            <a:ext cx="2068065" cy="2749952"/>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18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p:txBody>
      </p:sp>
      <p:sp>
        <p:nvSpPr>
          <p:cNvPr id="6" name="Text Placeholder 4"/>
          <p:cNvSpPr>
            <a:spLocks noGrp="1"/>
          </p:cNvSpPr>
          <p:nvPr>
            <p:ph type="body" sz="quarter" idx="17" hasCustomPrompt="1"/>
          </p:nvPr>
        </p:nvSpPr>
        <p:spPr>
          <a:xfrm>
            <a:off x="6149996" y="3673998"/>
            <a:ext cx="2130523" cy="2749952"/>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18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p:txBody>
      </p:sp>
      <p:sp>
        <p:nvSpPr>
          <p:cNvPr id="7" name="Picture Placeholder 21"/>
          <p:cNvSpPr>
            <a:spLocks noGrp="1"/>
          </p:cNvSpPr>
          <p:nvPr>
            <p:ph type="pic" sz="quarter" idx="18" hasCustomPrompt="1"/>
          </p:nvPr>
        </p:nvSpPr>
        <p:spPr>
          <a:xfrm>
            <a:off x="1059428" y="1993484"/>
            <a:ext cx="1437932" cy="1437930"/>
          </a:xfrm>
        </p:spPr>
        <p:txBody>
          <a:bodyPr/>
          <a:lstStyle>
            <a:lvl1pPr marL="0" indent="0">
              <a:buNone/>
              <a:defRPr/>
            </a:lvl1pPr>
          </a:lstStyle>
          <a:p>
            <a:r>
              <a:rPr lang="en-GB" dirty="0"/>
              <a:t>icon</a:t>
            </a:r>
          </a:p>
        </p:txBody>
      </p:sp>
      <p:sp>
        <p:nvSpPr>
          <p:cNvPr id="8" name="Picture Placeholder 21"/>
          <p:cNvSpPr>
            <a:spLocks noGrp="1"/>
          </p:cNvSpPr>
          <p:nvPr>
            <p:ph type="pic" sz="quarter" idx="19" hasCustomPrompt="1"/>
          </p:nvPr>
        </p:nvSpPr>
        <p:spPr>
          <a:xfrm>
            <a:off x="3639646" y="1986408"/>
            <a:ext cx="1437932" cy="1437930"/>
          </a:xfrm>
        </p:spPr>
        <p:txBody>
          <a:bodyPr/>
          <a:lstStyle>
            <a:lvl1pPr marL="0" indent="0">
              <a:buNone/>
              <a:defRPr/>
            </a:lvl1pPr>
          </a:lstStyle>
          <a:p>
            <a:r>
              <a:rPr lang="en-GB" dirty="0"/>
              <a:t>icon</a:t>
            </a:r>
          </a:p>
        </p:txBody>
      </p:sp>
      <p:sp>
        <p:nvSpPr>
          <p:cNvPr id="9" name="Picture Placeholder 21"/>
          <p:cNvSpPr>
            <a:spLocks noGrp="1"/>
          </p:cNvSpPr>
          <p:nvPr>
            <p:ph type="pic" sz="quarter" idx="20" hasCustomPrompt="1"/>
          </p:nvPr>
        </p:nvSpPr>
        <p:spPr>
          <a:xfrm>
            <a:off x="6149997" y="1993484"/>
            <a:ext cx="1437932" cy="1437930"/>
          </a:xfrm>
        </p:spPr>
        <p:txBody>
          <a:bodyPr/>
          <a:lstStyle>
            <a:lvl1pPr marL="0" indent="0">
              <a:buNone/>
              <a:defRPr/>
            </a:lvl1pPr>
          </a:lstStyle>
          <a:p>
            <a:r>
              <a:rPr lang="en-GB" dirty="0"/>
              <a:t>icon</a:t>
            </a:r>
          </a:p>
        </p:txBody>
      </p:sp>
      <p:sp>
        <p:nvSpPr>
          <p:cNvPr id="10" name="Text Placeholder 4"/>
          <p:cNvSpPr>
            <a:spLocks noGrp="1"/>
          </p:cNvSpPr>
          <p:nvPr>
            <p:ph type="body" sz="quarter" idx="21" hasCustomPrompt="1"/>
          </p:nvPr>
        </p:nvSpPr>
        <p:spPr>
          <a:xfrm>
            <a:off x="8637070" y="3688989"/>
            <a:ext cx="2183449" cy="2749952"/>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18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p:txBody>
      </p:sp>
      <p:sp>
        <p:nvSpPr>
          <p:cNvPr id="11" name="Picture Placeholder 21"/>
          <p:cNvSpPr>
            <a:spLocks noGrp="1"/>
          </p:cNvSpPr>
          <p:nvPr>
            <p:ph type="pic" sz="quarter" idx="22" hasCustomPrompt="1"/>
          </p:nvPr>
        </p:nvSpPr>
        <p:spPr>
          <a:xfrm>
            <a:off x="8637071" y="2008475"/>
            <a:ext cx="1437932" cy="1437930"/>
          </a:xfrm>
        </p:spPr>
        <p:txBody>
          <a:bodyPr/>
          <a:lstStyle>
            <a:lvl1pPr marL="0" indent="0">
              <a:buNone/>
              <a:defRPr/>
            </a:lvl1pPr>
          </a:lstStyle>
          <a:p>
            <a:r>
              <a:rPr lang="en-GB" dirty="0"/>
              <a:t>icon</a:t>
            </a:r>
          </a:p>
        </p:txBody>
      </p:sp>
      <p:sp>
        <p:nvSpPr>
          <p:cNvPr id="12"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3" name="Rectangle 12"/>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4138968323"/>
      </p:ext>
    </p:extLst>
  </p:cSld>
  <p:clrMapOvr>
    <a:masterClrMapping/>
  </p:clrMapOvr>
  <p:extLst>
    <p:ext uri="{DCECCB84-F9BA-43D5-87BE-67443E8EF086}">
      <p15:sldGuideLst xmlns:p15="http://schemas.microsoft.com/office/powerpoint/2012/main">
        <p15:guide id="1" orient="horz" pos="777">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Follow us">
    <p:bg>
      <p:bgPr>
        <a:solidFill>
          <a:srgbClr val="28CFF9"/>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875020" y="0"/>
            <a:ext cx="631698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986434422"/>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our text blocks">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1065907" y="1986354"/>
            <a:ext cx="2153905"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5" name="Text Placeholder 7"/>
          <p:cNvSpPr>
            <a:spLocks noGrp="1"/>
          </p:cNvSpPr>
          <p:nvPr>
            <p:ph type="body" sz="quarter" idx="13" hasCustomPrompt="1"/>
          </p:nvPr>
        </p:nvSpPr>
        <p:spPr>
          <a:xfrm>
            <a:off x="3511826" y="1986354"/>
            <a:ext cx="2153905"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Text Placeholder 7"/>
          <p:cNvSpPr>
            <a:spLocks noGrp="1"/>
          </p:cNvSpPr>
          <p:nvPr>
            <p:ph type="body" sz="quarter" idx="14" hasCustomPrompt="1"/>
          </p:nvPr>
        </p:nvSpPr>
        <p:spPr>
          <a:xfrm>
            <a:off x="5957745" y="1986353"/>
            <a:ext cx="2153905"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Text Placeholder 7"/>
          <p:cNvSpPr>
            <a:spLocks noGrp="1"/>
          </p:cNvSpPr>
          <p:nvPr>
            <p:ph type="body" sz="quarter" idx="15" hasCustomPrompt="1"/>
          </p:nvPr>
        </p:nvSpPr>
        <p:spPr>
          <a:xfrm>
            <a:off x="8403664" y="1986352"/>
            <a:ext cx="2153905"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8"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9" name="Rectangle 8"/>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1127195669"/>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wo Text Blocks">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5915467" y="1992793"/>
            <a:ext cx="464600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5" name="Text Placeholder 7"/>
          <p:cNvSpPr>
            <a:spLocks noGrp="1"/>
          </p:cNvSpPr>
          <p:nvPr>
            <p:ph type="body" sz="quarter" idx="13" hasCustomPrompt="1"/>
          </p:nvPr>
        </p:nvSpPr>
        <p:spPr>
          <a:xfrm>
            <a:off x="1069809" y="1992792"/>
            <a:ext cx="464600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7" name="Rectangle 6"/>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2636117753"/>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wo Image and Text">
    <p:spTree>
      <p:nvGrpSpPr>
        <p:cNvPr id="1" name=""/>
        <p:cNvGrpSpPr/>
        <p:nvPr/>
      </p:nvGrpSpPr>
      <p:grpSpPr>
        <a:xfrm>
          <a:off x="0" y="0"/>
          <a:ext cx="0" cy="0"/>
          <a:chOff x="0" y="0"/>
          <a:chExt cx="0" cy="0"/>
        </a:xfrm>
      </p:grpSpPr>
      <p:sp>
        <p:nvSpPr>
          <p:cNvPr id="9" name="Text Placeholder 7"/>
          <p:cNvSpPr>
            <a:spLocks noGrp="1"/>
          </p:cNvSpPr>
          <p:nvPr>
            <p:ph type="body" sz="quarter" idx="17" hasCustomPrompt="1"/>
          </p:nvPr>
        </p:nvSpPr>
        <p:spPr>
          <a:xfrm>
            <a:off x="1080209" y="4307356"/>
            <a:ext cx="4646004" cy="2072171"/>
          </a:xfrm>
        </p:spPr>
        <p:txBody>
          <a:bodyPr/>
          <a:lstStyle>
            <a:lvl1pPr marL="0" indent="0">
              <a:lnSpc>
                <a:spcPct val="100000"/>
              </a:lnSpc>
              <a:buFont typeface="Arial" panose="020B0604020202020204" pitchFamily="34" charset="0"/>
              <a:buNone/>
              <a:defRPr sz="2000" b="0"/>
            </a:lvl1pPr>
            <a:lvl2pPr marL="171450" indent="-171450">
              <a:buFont typeface="Arial" panose="020B0604020202020204" pitchFamily="34" charset="0"/>
              <a:buChar char="•"/>
              <a:defRPr sz="1800"/>
            </a:lvl2pPr>
            <a:lvl3pPr marL="0" indent="0">
              <a:buNone/>
              <a:defRPr sz="1800"/>
            </a:lvl3pPr>
            <a:lvl4pPr>
              <a:defRPr sz="1800"/>
            </a:lvl4pPr>
            <a:lvl5pPr>
              <a:defRPr sz="1800"/>
            </a:lvl5pPr>
          </a:lstStyle>
          <a:p>
            <a:pPr lvl="0"/>
            <a:r>
              <a:rPr lang="en-US" dirty="0"/>
              <a:t>Edit text</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1080209" y="2003204"/>
            <a:ext cx="4645958" cy="2072171"/>
          </a:xfrm>
          <a:prstGeom prst="rect">
            <a:avLst/>
          </a:prstGeom>
        </p:spPr>
        <p:txBody>
          <a:bodyPr/>
          <a:lstStyle>
            <a:lvl1pPr marL="0" indent="0">
              <a:buNone/>
              <a:defRPr baseline="0"/>
            </a:lvl1pPr>
          </a:lstStyle>
          <a:p>
            <a:r>
              <a:rPr lang="en-US"/>
              <a:t>Click icon to add picture</a:t>
            </a:r>
            <a:endParaRPr lang="en-US" dirty="0"/>
          </a:p>
        </p:txBody>
      </p:sp>
      <p:sp>
        <p:nvSpPr>
          <p:cNvPr id="5" name="Picture Placeholder 4">
            <a:extLst>
              <a:ext uri="{FF2B5EF4-FFF2-40B4-BE49-F238E27FC236}">
                <a16:creationId xmlns:a16="http://schemas.microsoft.com/office/drawing/2014/main" id="{749837D3-F6DB-DB49-B987-A2004B0611D5}"/>
              </a:ext>
            </a:extLst>
          </p:cNvPr>
          <p:cNvSpPr>
            <a:spLocks noGrp="1"/>
          </p:cNvSpPr>
          <p:nvPr>
            <p:ph type="pic" sz="quarter" idx="14"/>
          </p:nvPr>
        </p:nvSpPr>
        <p:spPr>
          <a:xfrm>
            <a:off x="5925914" y="2003203"/>
            <a:ext cx="4645958" cy="2072171"/>
          </a:xfrm>
          <a:prstGeom prst="rect">
            <a:avLst/>
          </a:prstGeom>
        </p:spPr>
        <p:txBody>
          <a:bodyPr/>
          <a:lstStyle>
            <a:lvl1pPr marL="0" indent="0">
              <a:buNone/>
              <a:defRPr baseline="0"/>
            </a:lvl1pPr>
          </a:lstStyle>
          <a:p>
            <a:r>
              <a:rPr lang="en-US"/>
              <a:t>Click icon to add picture</a:t>
            </a:r>
            <a:endParaRPr lang="en-US" dirty="0"/>
          </a:p>
        </p:txBody>
      </p:sp>
      <p:sp>
        <p:nvSpPr>
          <p:cNvPr id="8" name="Text Placeholder 7"/>
          <p:cNvSpPr>
            <a:spLocks noGrp="1"/>
          </p:cNvSpPr>
          <p:nvPr>
            <p:ph type="body" sz="quarter" idx="11" hasCustomPrompt="1"/>
          </p:nvPr>
        </p:nvSpPr>
        <p:spPr>
          <a:xfrm>
            <a:off x="5925868" y="4307356"/>
            <a:ext cx="4646004" cy="2072171"/>
          </a:xfrm>
        </p:spPr>
        <p:txBody>
          <a:bodyPr/>
          <a:lstStyle>
            <a:lvl1pPr marL="0" indent="0">
              <a:lnSpc>
                <a:spcPct val="100000"/>
              </a:lnSpc>
              <a:buFont typeface="Arial" panose="020B0604020202020204" pitchFamily="34" charset="0"/>
              <a:buNone/>
              <a:defRPr sz="2000" b="0"/>
            </a:lvl1pPr>
            <a:lvl2pPr marL="171450" indent="-171450">
              <a:buFont typeface="Arial" panose="020B0604020202020204" pitchFamily="34" charset="0"/>
              <a:buChar char="•"/>
              <a:defRPr/>
            </a:lvl2pPr>
          </a:lstStyle>
          <a:p>
            <a:pPr lvl="0"/>
            <a:r>
              <a:rPr lang="en-US" dirty="0"/>
              <a:t>Edit text</a:t>
            </a:r>
          </a:p>
        </p:txBody>
      </p:sp>
      <p:sp>
        <p:nvSpPr>
          <p:cNvPr id="10"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2" name="Rectangle 11"/>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1162594457"/>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3" name="Rectangle 2"/>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287913539"/>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reserve="1" userDrawn="1">
  <p:cSld name="1_Hope you enjoyed">
    <p:bg>
      <p:bgPr>
        <a:solidFill>
          <a:srgbClr val="09EDB8"/>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663440" y="0"/>
            <a:ext cx="7528560" cy="6858000"/>
          </a:xfrm>
          <a:prstGeom prst="rect">
            <a:avLst/>
          </a:prstGeom>
        </p:spPr>
      </p:pic>
      <p:sp>
        <p:nvSpPr>
          <p:cNvPr id="2"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0" y="2311970"/>
            <a:ext cx="3138017" cy="1908338"/>
          </a:xfrm>
        </p:spPr>
        <p:txBody>
          <a:bodyPr anchor="b" anchorCtr="0">
            <a:noAutofit/>
          </a:bodyPr>
          <a:lstStyle>
            <a:lvl1pPr algn="l">
              <a:lnSpc>
                <a:spcPct val="100000"/>
              </a:lnSpc>
              <a:defRPr sz="3600" baseline="0"/>
            </a:lvl1pPr>
          </a:lstStyle>
          <a:p>
            <a:r>
              <a:rPr lang="en-US" noProof="0" dirty="0"/>
              <a:t>THANK YOU</a:t>
            </a:r>
            <a:endParaRPr lang="en-GB" noProof="0" dirty="0"/>
          </a:p>
        </p:txBody>
      </p:sp>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1" y="5306004"/>
            <a:ext cx="4269826"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b="0" baseline="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Hope you enjoyed this learning journey.</a:t>
            </a:r>
          </a:p>
        </p:txBody>
      </p:sp>
      <p:grpSp>
        <p:nvGrpSpPr>
          <p:cNvPr id="4" name="Group 3"/>
          <p:cNvGrpSpPr/>
          <p:nvPr userDrawn="1"/>
        </p:nvGrpSpPr>
        <p:grpSpPr>
          <a:xfrm>
            <a:off x="-1698" y="3508800"/>
            <a:ext cx="7016130" cy="2425241"/>
            <a:chOff x="683" y="3508800"/>
            <a:chExt cx="7016130" cy="2425241"/>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683" y="3508800"/>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userDrawn="1"/>
          </p:nvSpPr>
          <p:spPr>
            <a:xfrm>
              <a:off x="5439970" y="3509181"/>
              <a:ext cx="1576843" cy="2417447"/>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683" y="4907035"/>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88784966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preserve="1" userDrawn="1">
  <p:cSld name="1_Hope you enjoyed">
    <p:bg>
      <p:bgPr>
        <a:solidFill>
          <a:srgbClr val="09EDB8"/>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663440" y="0"/>
            <a:ext cx="7528560" cy="6858000"/>
          </a:xfrm>
          <a:prstGeom prst="rect">
            <a:avLst/>
          </a:prstGeom>
        </p:spPr>
      </p:pic>
      <p:sp>
        <p:nvSpPr>
          <p:cNvPr id="2"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0" y="2311970"/>
            <a:ext cx="3138017" cy="1908338"/>
          </a:xfrm>
        </p:spPr>
        <p:txBody>
          <a:bodyPr anchor="b" anchorCtr="0">
            <a:noAutofit/>
          </a:bodyPr>
          <a:lstStyle>
            <a:lvl1pPr algn="l">
              <a:lnSpc>
                <a:spcPct val="100000"/>
              </a:lnSpc>
              <a:defRPr sz="3600" baseline="0"/>
            </a:lvl1pPr>
          </a:lstStyle>
          <a:p>
            <a:r>
              <a:rPr lang="en-US" noProof="0" dirty="0"/>
              <a:t>THANK YOU</a:t>
            </a:r>
            <a:endParaRPr lang="en-GB" noProof="0" dirty="0"/>
          </a:p>
        </p:txBody>
      </p:sp>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1" y="5306004"/>
            <a:ext cx="4269826"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b="0" baseline="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Hope you enjoyed this learning journey.</a:t>
            </a:r>
          </a:p>
        </p:txBody>
      </p:sp>
      <p:grpSp>
        <p:nvGrpSpPr>
          <p:cNvPr id="4" name="Group 3"/>
          <p:cNvGrpSpPr/>
          <p:nvPr userDrawn="1"/>
        </p:nvGrpSpPr>
        <p:grpSpPr>
          <a:xfrm>
            <a:off x="-1698" y="3508800"/>
            <a:ext cx="7016130" cy="2425241"/>
            <a:chOff x="683" y="3508800"/>
            <a:chExt cx="7016130" cy="2425241"/>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683" y="3508800"/>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userDrawn="1"/>
          </p:nvSpPr>
          <p:spPr>
            <a:xfrm>
              <a:off x="5439970" y="3509181"/>
              <a:ext cx="1576843" cy="2417447"/>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683" y="4907035"/>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88784966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1_Hope you enjoyed">
    <p:bg>
      <p:bgPr>
        <a:solidFill>
          <a:srgbClr val="09EDB8"/>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663440" y="0"/>
            <a:ext cx="7528560" cy="6858000"/>
          </a:xfrm>
          <a:prstGeom prst="rect">
            <a:avLst/>
          </a:prstGeom>
        </p:spPr>
      </p:pic>
      <p:sp>
        <p:nvSpPr>
          <p:cNvPr id="2"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0" y="2311970"/>
            <a:ext cx="3138017" cy="1908338"/>
          </a:xfrm>
        </p:spPr>
        <p:txBody>
          <a:bodyPr anchor="b" anchorCtr="0">
            <a:noAutofit/>
          </a:bodyPr>
          <a:lstStyle>
            <a:lvl1pPr algn="l">
              <a:lnSpc>
                <a:spcPct val="100000"/>
              </a:lnSpc>
              <a:defRPr sz="3600" baseline="0"/>
            </a:lvl1pPr>
          </a:lstStyle>
          <a:p>
            <a:r>
              <a:rPr lang="en-US" noProof="0" dirty="0"/>
              <a:t>THANK YOU</a:t>
            </a:r>
            <a:endParaRPr lang="en-GB" noProof="0" dirty="0"/>
          </a:p>
        </p:txBody>
      </p:sp>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1" y="5306004"/>
            <a:ext cx="4269826"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b="0" baseline="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Hope you enjoyed this learning journey.</a:t>
            </a:r>
          </a:p>
        </p:txBody>
      </p:sp>
      <p:grpSp>
        <p:nvGrpSpPr>
          <p:cNvPr id="4" name="Group 3"/>
          <p:cNvGrpSpPr/>
          <p:nvPr userDrawn="1"/>
        </p:nvGrpSpPr>
        <p:grpSpPr>
          <a:xfrm>
            <a:off x="-1698" y="3508800"/>
            <a:ext cx="7016130" cy="2425241"/>
            <a:chOff x="683" y="3508800"/>
            <a:chExt cx="7016130" cy="2425241"/>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683" y="3508800"/>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userDrawn="1"/>
          </p:nvSpPr>
          <p:spPr>
            <a:xfrm>
              <a:off x="5439970" y="3509181"/>
              <a:ext cx="1576843" cy="2417447"/>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683" y="4907035"/>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88784966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1_Hope you enjoyed">
    <p:bg>
      <p:bgPr>
        <a:solidFill>
          <a:srgbClr val="09EDB8"/>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663440" y="0"/>
            <a:ext cx="7528560" cy="6858000"/>
          </a:xfrm>
          <a:prstGeom prst="rect">
            <a:avLst/>
          </a:prstGeom>
        </p:spPr>
      </p:pic>
      <p:sp>
        <p:nvSpPr>
          <p:cNvPr id="2"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0" y="2311970"/>
            <a:ext cx="3138017" cy="1908338"/>
          </a:xfrm>
        </p:spPr>
        <p:txBody>
          <a:bodyPr anchor="b" anchorCtr="0">
            <a:noAutofit/>
          </a:bodyPr>
          <a:lstStyle>
            <a:lvl1pPr algn="l">
              <a:lnSpc>
                <a:spcPct val="100000"/>
              </a:lnSpc>
              <a:defRPr sz="3600" baseline="0"/>
            </a:lvl1pPr>
          </a:lstStyle>
          <a:p>
            <a:r>
              <a:rPr lang="en-US" noProof="0" dirty="0"/>
              <a:t>THANK YOU</a:t>
            </a:r>
            <a:endParaRPr lang="en-GB" noProof="0" dirty="0"/>
          </a:p>
        </p:txBody>
      </p:sp>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1" y="5306004"/>
            <a:ext cx="4269826"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b="0" baseline="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Hope you enjoyed this learning journey.</a:t>
            </a:r>
          </a:p>
        </p:txBody>
      </p:sp>
      <p:grpSp>
        <p:nvGrpSpPr>
          <p:cNvPr id="4" name="Group 3"/>
          <p:cNvGrpSpPr/>
          <p:nvPr userDrawn="1"/>
        </p:nvGrpSpPr>
        <p:grpSpPr>
          <a:xfrm>
            <a:off x="-1698" y="3508800"/>
            <a:ext cx="7016130" cy="2425241"/>
            <a:chOff x="683" y="3508800"/>
            <a:chExt cx="7016130" cy="2425241"/>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683" y="3508800"/>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userDrawn="1"/>
          </p:nvSpPr>
          <p:spPr>
            <a:xfrm>
              <a:off x="5439970" y="3509181"/>
              <a:ext cx="1576843" cy="2417447"/>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683" y="4907035"/>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88784966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1_Hope you enjoyed">
    <p:bg>
      <p:bgPr>
        <a:solidFill>
          <a:srgbClr val="09EDB8"/>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663440" y="0"/>
            <a:ext cx="7528560" cy="6858000"/>
          </a:xfrm>
          <a:prstGeom prst="rect">
            <a:avLst/>
          </a:prstGeom>
        </p:spPr>
      </p:pic>
      <p:sp>
        <p:nvSpPr>
          <p:cNvPr id="2"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0" y="2311970"/>
            <a:ext cx="3138017" cy="1908338"/>
          </a:xfrm>
        </p:spPr>
        <p:txBody>
          <a:bodyPr anchor="b" anchorCtr="0">
            <a:noAutofit/>
          </a:bodyPr>
          <a:lstStyle>
            <a:lvl1pPr algn="l">
              <a:lnSpc>
                <a:spcPct val="100000"/>
              </a:lnSpc>
              <a:defRPr sz="3600" baseline="0"/>
            </a:lvl1pPr>
          </a:lstStyle>
          <a:p>
            <a:r>
              <a:rPr lang="en-US" noProof="0" dirty="0"/>
              <a:t>THANK YOU</a:t>
            </a:r>
            <a:endParaRPr lang="en-GB" noProof="0" dirty="0"/>
          </a:p>
        </p:txBody>
      </p:sp>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1" y="5306004"/>
            <a:ext cx="4269826"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b="0" baseline="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Hope you enjoyed this learning journey.</a:t>
            </a:r>
          </a:p>
        </p:txBody>
      </p:sp>
      <p:grpSp>
        <p:nvGrpSpPr>
          <p:cNvPr id="4" name="Group 3"/>
          <p:cNvGrpSpPr/>
          <p:nvPr userDrawn="1"/>
        </p:nvGrpSpPr>
        <p:grpSpPr>
          <a:xfrm>
            <a:off x="-1698" y="3508800"/>
            <a:ext cx="7016130" cy="2425241"/>
            <a:chOff x="683" y="3508800"/>
            <a:chExt cx="7016130" cy="2425241"/>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683" y="3508800"/>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userDrawn="1"/>
          </p:nvSpPr>
          <p:spPr>
            <a:xfrm>
              <a:off x="5439970" y="3509181"/>
              <a:ext cx="1576843" cy="2417447"/>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683" y="4907035"/>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88784966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1_Hope you enjoyed">
    <p:bg>
      <p:bgPr>
        <a:solidFill>
          <a:srgbClr val="09EDB8"/>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663440" y="0"/>
            <a:ext cx="7528560" cy="6858000"/>
          </a:xfrm>
          <a:prstGeom prst="rect">
            <a:avLst/>
          </a:prstGeom>
        </p:spPr>
      </p:pic>
      <p:sp>
        <p:nvSpPr>
          <p:cNvPr id="2"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0" y="2311970"/>
            <a:ext cx="3138017" cy="1908338"/>
          </a:xfrm>
        </p:spPr>
        <p:txBody>
          <a:bodyPr anchor="b" anchorCtr="0">
            <a:noAutofit/>
          </a:bodyPr>
          <a:lstStyle>
            <a:lvl1pPr algn="l">
              <a:lnSpc>
                <a:spcPct val="100000"/>
              </a:lnSpc>
              <a:defRPr sz="3600" baseline="0"/>
            </a:lvl1pPr>
          </a:lstStyle>
          <a:p>
            <a:r>
              <a:rPr lang="en-US" noProof="0" dirty="0"/>
              <a:t>THANK YOU</a:t>
            </a:r>
            <a:endParaRPr lang="en-GB" noProof="0" dirty="0"/>
          </a:p>
        </p:txBody>
      </p:sp>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1" y="5306004"/>
            <a:ext cx="4269826"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b="0" baseline="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Hope you enjoyed this learning journey.</a:t>
            </a:r>
          </a:p>
        </p:txBody>
      </p:sp>
      <p:grpSp>
        <p:nvGrpSpPr>
          <p:cNvPr id="4" name="Group 3"/>
          <p:cNvGrpSpPr/>
          <p:nvPr userDrawn="1"/>
        </p:nvGrpSpPr>
        <p:grpSpPr>
          <a:xfrm>
            <a:off x="-1698" y="3508800"/>
            <a:ext cx="7016130" cy="2425241"/>
            <a:chOff x="683" y="3508800"/>
            <a:chExt cx="7016130" cy="2425241"/>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683" y="3508800"/>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userDrawn="1"/>
          </p:nvSpPr>
          <p:spPr>
            <a:xfrm>
              <a:off x="5439970" y="3509181"/>
              <a:ext cx="1576843" cy="2417447"/>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683" y="4907035"/>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88784966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Action Tips">
    <p:bg>
      <p:bgPr>
        <a:solidFill>
          <a:srgbClr val="EB622E"/>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7254240" y="0"/>
            <a:ext cx="493776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 name="Group 1"/>
          <p:cNvGrpSpPr/>
          <p:nvPr userDrawn="1"/>
        </p:nvGrpSpPr>
        <p:grpSpPr>
          <a:xfrm>
            <a:off x="-1420" y="3503895"/>
            <a:ext cx="6359624" cy="2437013"/>
            <a:chOff x="-1420" y="3503895"/>
            <a:chExt cx="6359624" cy="2437013"/>
          </a:xfrm>
          <a:solidFill>
            <a:srgbClr val="004050"/>
          </a:solidFill>
        </p:grpSpPr>
        <p:sp>
          <p:nvSpPr>
            <p:cNvPr id="36" name="Freeform 35">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37" name="Freeform 36">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40" name="Freeform 3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198876426"/>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1_Hope you enjoyed">
    <p:bg>
      <p:bgPr>
        <a:solidFill>
          <a:srgbClr val="09EDB8"/>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663440" y="0"/>
            <a:ext cx="7528560" cy="6858000"/>
          </a:xfrm>
          <a:prstGeom prst="rect">
            <a:avLst/>
          </a:prstGeom>
        </p:spPr>
      </p:pic>
      <p:sp>
        <p:nvSpPr>
          <p:cNvPr id="2"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0" y="2311970"/>
            <a:ext cx="3138017" cy="1908338"/>
          </a:xfrm>
        </p:spPr>
        <p:txBody>
          <a:bodyPr anchor="b" anchorCtr="0">
            <a:noAutofit/>
          </a:bodyPr>
          <a:lstStyle>
            <a:lvl1pPr algn="l">
              <a:lnSpc>
                <a:spcPct val="100000"/>
              </a:lnSpc>
              <a:defRPr sz="3600" baseline="0"/>
            </a:lvl1pPr>
          </a:lstStyle>
          <a:p>
            <a:r>
              <a:rPr lang="en-US" noProof="0" dirty="0"/>
              <a:t>THANK YOU</a:t>
            </a:r>
            <a:endParaRPr lang="en-GB" noProof="0" dirty="0"/>
          </a:p>
        </p:txBody>
      </p:sp>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1" y="5306004"/>
            <a:ext cx="4269826"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b="0" baseline="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Hope you enjoyed this learning journey.</a:t>
            </a:r>
          </a:p>
        </p:txBody>
      </p:sp>
      <p:grpSp>
        <p:nvGrpSpPr>
          <p:cNvPr id="4" name="Group 3"/>
          <p:cNvGrpSpPr/>
          <p:nvPr userDrawn="1"/>
        </p:nvGrpSpPr>
        <p:grpSpPr>
          <a:xfrm>
            <a:off x="-1698" y="3508800"/>
            <a:ext cx="7016130" cy="2425241"/>
            <a:chOff x="683" y="3508800"/>
            <a:chExt cx="7016130" cy="2425241"/>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683" y="3508800"/>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userDrawn="1"/>
          </p:nvSpPr>
          <p:spPr>
            <a:xfrm>
              <a:off x="5439970" y="3509181"/>
              <a:ext cx="1576843" cy="2417447"/>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683" y="4907035"/>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88784966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1_Hope you enjoyed">
    <p:bg>
      <p:bgPr>
        <a:solidFill>
          <a:srgbClr val="09EDB8"/>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4663440" y="0"/>
            <a:ext cx="7528560" cy="6858000"/>
          </a:xfrm>
          <a:prstGeom prst="rect">
            <a:avLst/>
          </a:prstGeom>
        </p:spPr>
      </p:pic>
      <p:sp>
        <p:nvSpPr>
          <p:cNvPr id="2"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0" y="2311970"/>
            <a:ext cx="3138017" cy="1908338"/>
          </a:xfrm>
        </p:spPr>
        <p:txBody>
          <a:bodyPr anchor="b" anchorCtr="0">
            <a:noAutofit/>
          </a:bodyPr>
          <a:lstStyle>
            <a:lvl1pPr algn="l">
              <a:lnSpc>
                <a:spcPct val="100000"/>
              </a:lnSpc>
              <a:defRPr sz="3600" baseline="0"/>
            </a:lvl1pPr>
          </a:lstStyle>
          <a:p>
            <a:r>
              <a:rPr lang="en-US" noProof="0" dirty="0"/>
              <a:t>THANK YOU</a:t>
            </a:r>
            <a:endParaRPr lang="en-GB" noProof="0" dirty="0"/>
          </a:p>
        </p:txBody>
      </p:sp>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1" y="5306004"/>
            <a:ext cx="4269826"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b="0" baseline="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Hope you enjoyed this learning journey.</a:t>
            </a:r>
          </a:p>
        </p:txBody>
      </p:sp>
      <p:grpSp>
        <p:nvGrpSpPr>
          <p:cNvPr id="4" name="Group 3"/>
          <p:cNvGrpSpPr/>
          <p:nvPr userDrawn="1"/>
        </p:nvGrpSpPr>
        <p:grpSpPr>
          <a:xfrm>
            <a:off x="-1698" y="3508800"/>
            <a:ext cx="7016130" cy="2425241"/>
            <a:chOff x="683" y="3508800"/>
            <a:chExt cx="7016130" cy="2425241"/>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683" y="3508800"/>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userDrawn="1"/>
          </p:nvSpPr>
          <p:spPr>
            <a:xfrm>
              <a:off x="5439970" y="3509181"/>
              <a:ext cx="1576843" cy="2417447"/>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683" y="4907035"/>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88784966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QA Template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71466" y="2130432"/>
            <a:ext cx="11049077" cy="1470025"/>
          </a:xfrm>
        </p:spPr>
        <p:txBody>
          <a:bodyPr>
            <a:normAutofit/>
          </a:bodyPr>
          <a:lstStyle>
            <a:lvl1pPr algn="ctr">
              <a:defRPr sz="3600">
                <a:solidFill>
                  <a:srgbClr val="0070C0"/>
                </a:solidFill>
              </a:defRPr>
            </a:lvl1pPr>
          </a:lstStyle>
          <a:p>
            <a:r>
              <a:rPr lang="en-US"/>
              <a:t>Click to edit Master title style</a:t>
            </a:r>
            <a:endParaRPr lang="en-GB" dirty="0"/>
          </a:p>
        </p:txBody>
      </p:sp>
      <p:sp>
        <p:nvSpPr>
          <p:cNvPr id="3" name="Subtitle 2"/>
          <p:cNvSpPr>
            <a:spLocks noGrp="1"/>
          </p:cNvSpPr>
          <p:nvPr>
            <p:ph type="subTitle" idx="1"/>
          </p:nvPr>
        </p:nvSpPr>
        <p:spPr>
          <a:xfrm>
            <a:off x="1828800" y="3886200"/>
            <a:ext cx="8534400" cy="1752600"/>
          </a:xfrm>
        </p:spPr>
        <p:txBody>
          <a:bodyPr>
            <a:normAutofit/>
          </a:bodyPr>
          <a:lstStyle>
            <a:lvl1pPr marL="0" indent="0" algn="ctr">
              <a:buNone/>
              <a:defRPr sz="2400" b="1">
                <a:solidFill>
                  <a:srgbClr val="AAAAA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dirty="0"/>
          </a:p>
        </p:txBody>
      </p:sp>
    </p:spTree>
    <p:extLst>
      <p:ext uri="{BB962C8B-B14F-4D97-AF65-F5344CB8AC3E}">
        <p14:creationId xmlns:p14="http://schemas.microsoft.com/office/powerpoint/2010/main" val="369290785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QA Template_Main Slide">
    <p:spTree>
      <p:nvGrpSpPr>
        <p:cNvPr id="1" name=""/>
        <p:cNvGrpSpPr/>
        <p:nvPr/>
      </p:nvGrpSpPr>
      <p:grpSpPr>
        <a:xfrm>
          <a:off x="0" y="0"/>
          <a:ext cx="0" cy="0"/>
          <a:chOff x="0" y="0"/>
          <a:chExt cx="0" cy="0"/>
        </a:xfrm>
      </p:grpSpPr>
      <p:sp>
        <p:nvSpPr>
          <p:cNvPr id="11" name="Text Placeholder 10"/>
          <p:cNvSpPr>
            <a:spLocks noGrp="1"/>
          </p:cNvSpPr>
          <p:nvPr>
            <p:ph type="body" sz="quarter" idx="15"/>
          </p:nvPr>
        </p:nvSpPr>
        <p:spPr>
          <a:xfrm>
            <a:off x="190463" y="928670"/>
            <a:ext cx="11715792" cy="5214974"/>
          </a:xfrm>
        </p:spPr>
        <p:txBody>
          <a:bodyPr/>
          <a:lstStyle>
            <a:lvl1pPr>
              <a:defRPr b="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itle 4"/>
          <p:cNvSpPr>
            <a:spLocks noGrp="1"/>
          </p:cNvSpPr>
          <p:nvPr>
            <p:ph type="title"/>
          </p:nvPr>
        </p:nvSpPr>
        <p:spPr>
          <a:xfrm>
            <a:off x="190459" y="357166"/>
            <a:ext cx="11715832" cy="500400"/>
          </a:xfrm>
        </p:spPr>
        <p:txBody>
          <a:bodyPr vert="horz" lIns="91440" tIns="45720" rIns="91440" bIns="45720" rtlCol="0">
            <a:normAutofit/>
          </a:bodyPr>
          <a:lstStyle>
            <a:lvl1pPr>
              <a:defRPr lang="en-GB" sz="2400" b="1" kern="1200" baseline="0" dirty="0" smtClean="0">
                <a:solidFill>
                  <a:srgbClr val="0070C0"/>
                </a:solidFill>
                <a:latin typeface="Arial" pitchFamily="34" charset="0"/>
                <a:ea typeface="+mn-ea"/>
                <a:cs typeface="Arial" pitchFamily="34" charset="0"/>
              </a:defRPr>
            </a:lvl1pPr>
          </a:lstStyle>
          <a:p>
            <a:pPr marL="342900" lvl="0" indent="-342900" algn="l" defTabSz="914400" rtl="0" eaLnBrk="1" latinLnBrk="0" hangingPunct="1">
              <a:spcBef>
                <a:spcPct val="20000"/>
              </a:spcBef>
              <a:buClr>
                <a:schemeClr val="accent1"/>
              </a:buClr>
              <a:buFont typeface="Wingdings" pitchFamily="2" charset="2"/>
              <a:buNone/>
            </a:pPr>
            <a:r>
              <a:rPr lang="en-US"/>
              <a:t>Click to edit Master title style</a:t>
            </a:r>
            <a:endParaRPr lang="en-GB" dirty="0"/>
          </a:p>
        </p:txBody>
      </p:sp>
      <p:sp>
        <p:nvSpPr>
          <p:cNvPr id="6" name="Slide Number Placeholder 5"/>
          <p:cNvSpPr txBox="1">
            <a:spLocks/>
          </p:cNvSpPr>
          <p:nvPr userDrawn="1"/>
        </p:nvSpPr>
        <p:spPr>
          <a:xfrm>
            <a:off x="9061491" y="6492906"/>
            <a:ext cx="2844800" cy="365125"/>
          </a:xfrm>
          <a:prstGeom prst="rect">
            <a:avLst/>
          </a:prstGeom>
        </p:spPr>
        <p:txBody>
          <a:bodyPr vert="horz" lIns="91440" tIns="45720" rIns="91440" bIns="45720" rtlCol="0" anchor="ctr"/>
          <a:lstStyle>
            <a:lvl1pPr algn="r">
              <a:defRPr sz="1000">
                <a:solidFill>
                  <a:schemeClr val="bg1"/>
                </a:solidFill>
                <a:latin typeface="Arial" pitchFamily="34" charset="0"/>
                <a:cs typeface="Arial" pitchFamily="34"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518ABFB6-A9C6-4619-9721-3B608E8ED143}" type="slidenum">
              <a:rPr kumimoji="0" lang="en-GB" sz="1000" b="0" i="0" u="none" strike="noStrike" kern="1200" cap="none" spc="0" normalizeH="0" baseline="0" noProof="0" smtClean="0">
                <a:ln>
                  <a:noFill/>
                </a:ln>
                <a:solidFill>
                  <a:srgbClr val="0070C0"/>
                </a:solidFill>
                <a:effectLst/>
                <a:uLnTx/>
                <a:uFillTx/>
                <a:latin typeface="Arial" pitchFamily="34" charset="0"/>
                <a:ea typeface="+mn-ea"/>
                <a:cs typeface="Arial"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GB" sz="1000" b="0" i="0" u="none" strike="noStrike" kern="1200" cap="none" spc="0" normalizeH="0" baseline="0" noProof="0" dirty="0">
              <a:ln>
                <a:noFill/>
              </a:ln>
              <a:solidFill>
                <a:srgbClr val="0070C0"/>
              </a:solidFill>
              <a:effectLst/>
              <a:uLnTx/>
              <a:uFillTx/>
              <a:latin typeface="Arial" pitchFamily="34" charset="0"/>
              <a:ea typeface="+mn-ea"/>
              <a:cs typeface="Arial" pitchFamily="34" charset="0"/>
            </a:endParaRPr>
          </a:p>
        </p:txBody>
      </p:sp>
    </p:spTree>
    <p:extLst>
      <p:ext uri="{BB962C8B-B14F-4D97-AF65-F5344CB8AC3E}">
        <p14:creationId xmlns:p14="http://schemas.microsoft.com/office/powerpoint/2010/main" val="1789484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1">
    <p:bg>
      <p:bgPr>
        <a:solidFill>
          <a:srgbClr val="09EDB8"/>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6644640" y="15240"/>
            <a:ext cx="5547360" cy="684276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8"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16" name="Group 15"/>
          <p:cNvGrpSpPr/>
          <p:nvPr userDrawn="1"/>
        </p:nvGrpSpPr>
        <p:grpSpPr>
          <a:xfrm>
            <a:off x="-1420" y="3503895"/>
            <a:ext cx="6359624" cy="2437013"/>
            <a:chOff x="-1420" y="3503895"/>
            <a:chExt cx="6359624" cy="2437013"/>
          </a:xfrm>
          <a:solidFill>
            <a:srgbClr val="004050"/>
          </a:solidFill>
        </p:grpSpPr>
        <p:sp>
          <p:nvSpPr>
            <p:cNvPr id="17" name="Freeform 16">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19" name="Freeform 18">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0" name="Freeform 1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265610577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Q&amp;A/what's next">
    <p:bg>
      <p:bgPr>
        <a:solidFill>
          <a:srgbClr val="EDCD3C"/>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135880" y="0"/>
            <a:ext cx="705612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221280981"/>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theme" Target="../theme/theme1.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71"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FB68A7-A656-A348-AE42-02B5F30E1E55}"/>
              </a:ext>
            </a:extLst>
          </p:cNvPr>
          <p:cNvSpPr>
            <a:spLocks noGrp="1"/>
          </p:cNvSpPr>
          <p:nvPr userDrawn="1">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B623AAC1-38C0-EC41-AF66-7EC76ACCB83E}"/>
              </a:ext>
            </a:extLst>
          </p:cNvPr>
          <p:cNvSpPr>
            <a:spLocks noGrp="1"/>
          </p:cNvSpPr>
          <p:nvPr userDrawn="1">
            <p:ph type="body" idx="1"/>
          </p:nvPr>
        </p:nvSpPr>
        <p:spPr>
          <a:xfrm>
            <a:off x="341272" y="1368256"/>
            <a:ext cx="11516239" cy="4955354"/>
          </a:xfrm>
          <a:prstGeom prst="rect">
            <a:avLst/>
          </a:prstGeom>
        </p:spPr>
        <p:txBody>
          <a:bodyPr vert="horz" lIns="0" tIns="0" rIns="0" bIns="0" rtlCol="0" anchor="t" anchorCtr="0">
            <a:noAutofit/>
          </a:bodyPr>
          <a:lstStyle/>
          <a:p>
            <a:pPr lvl="0"/>
            <a:r>
              <a:rPr lang="en-US" dirty="0"/>
              <a:t>Edit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98754" y="6584738"/>
            <a:ext cx="785483" cy="180000"/>
          </a:xfrm>
          <a:prstGeom prst="rect">
            <a:avLst/>
          </a:prstGeom>
        </p:spPr>
        <p:txBody>
          <a:bodyPr vert="horz" lIns="0" tIns="0" rIns="0" bIns="0" rtlCol="0" anchor="b" anchorCtr="0"/>
          <a:lstStyle>
            <a:lvl1pPr algn="r">
              <a:defRPr sz="1000" b="1" i="0">
                <a:solidFill>
                  <a:schemeClr val="bg1">
                    <a:lumMod val="50000"/>
                  </a:schemeClr>
                </a:solidFill>
                <a:latin typeface="Montserrat" pitchFamily="2" charset="77"/>
              </a:defRPr>
            </a:lvl1pPr>
          </a:lstStyle>
          <a:p>
            <a:fld id="{EF892D59-8F09-EF4B-AD6D-DA609442F868}" type="slidenum">
              <a:rPr lang="en-GB" smtClean="0"/>
              <a:pPr/>
              <a:t>‹#›</a:t>
            </a:fld>
            <a:endParaRPr lang="en-GB" dirty="0"/>
          </a:p>
        </p:txBody>
      </p:sp>
    </p:spTree>
    <p:extLst>
      <p:ext uri="{BB962C8B-B14F-4D97-AF65-F5344CB8AC3E}">
        <p14:creationId xmlns:p14="http://schemas.microsoft.com/office/powerpoint/2010/main" val="300464794"/>
      </p:ext>
    </p:extLst>
  </p:cSld>
  <p:clrMap bg1="lt1" tx1="dk1" bg2="lt2" tx2="dk2" accent1="accent1" accent2="accent2" accent3="accent3" accent4="accent4" accent5="accent5" accent6="accent6" hlink="hlink" folHlink="folHlink"/>
  <p:sldLayoutIdLst>
    <p:sldLayoutId id="2147483991" r:id="rId1"/>
    <p:sldLayoutId id="2147483992" r:id="rId2"/>
    <p:sldLayoutId id="2147483993" r:id="rId3"/>
    <p:sldLayoutId id="2147483994" r:id="rId4"/>
    <p:sldLayoutId id="2147483986" r:id="rId5"/>
    <p:sldLayoutId id="2147483987" r:id="rId6"/>
    <p:sldLayoutId id="2147483988" r:id="rId7"/>
    <p:sldLayoutId id="2147483989" r:id="rId8"/>
    <p:sldLayoutId id="2147483981" r:id="rId9"/>
    <p:sldLayoutId id="2147483982" r:id="rId10"/>
    <p:sldLayoutId id="2147483983" r:id="rId11"/>
    <p:sldLayoutId id="2147483984" r:id="rId12"/>
    <p:sldLayoutId id="2147483976" r:id="rId13"/>
    <p:sldLayoutId id="2147483977" r:id="rId14"/>
    <p:sldLayoutId id="2147483978" r:id="rId15"/>
    <p:sldLayoutId id="2147483979" r:id="rId16"/>
    <p:sldLayoutId id="2147483971" r:id="rId17"/>
    <p:sldLayoutId id="2147483972" r:id="rId18"/>
    <p:sldLayoutId id="2147483973" r:id="rId19"/>
    <p:sldLayoutId id="2147483974" r:id="rId20"/>
    <p:sldLayoutId id="2147483811" r:id="rId21"/>
    <p:sldLayoutId id="2147483970" r:id="rId22"/>
    <p:sldLayoutId id="2147483813" r:id="rId23"/>
    <p:sldLayoutId id="2147483798" r:id="rId24"/>
    <p:sldLayoutId id="2147483965" r:id="rId25"/>
    <p:sldLayoutId id="2147483966" r:id="rId26"/>
    <p:sldLayoutId id="2147483967" r:id="rId27"/>
    <p:sldLayoutId id="2147483968" r:id="rId28"/>
    <p:sldLayoutId id="2147483960" r:id="rId29"/>
    <p:sldLayoutId id="2147483961" r:id="rId30"/>
    <p:sldLayoutId id="2147483962" r:id="rId31"/>
    <p:sldLayoutId id="2147483963" r:id="rId32"/>
    <p:sldLayoutId id="2147483812" r:id="rId33"/>
    <p:sldLayoutId id="2147483806" r:id="rId34"/>
    <p:sldLayoutId id="2147483908" r:id="rId35"/>
    <p:sldLayoutId id="2147483709" r:id="rId36"/>
    <p:sldLayoutId id="2147483822" r:id="rId37"/>
    <p:sldLayoutId id="2147483802" r:id="rId38"/>
    <p:sldLayoutId id="2147483792" r:id="rId39"/>
    <p:sldLayoutId id="2147483810" r:id="rId40"/>
    <p:sldLayoutId id="2147483804" r:id="rId41"/>
    <p:sldLayoutId id="2147483821" r:id="rId42"/>
    <p:sldLayoutId id="2147483824" r:id="rId43"/>
    <p:sldLayoutId id="2147483828" r:id="rId44"/>
    <p:sldLayoutId id="2147483853" r:id="rId45"/>
    <p:sldLayoutId id="2147483899" r:id="rId46"/>
    <p:sldLayoutId id="2147483832" r:id="rId47"/>
    <p:sldLayoutId id="2147483833" r:id="rId48"/>
    <p:sldLayoutId id="2147483836" r:id="rId49"/>
    <p:sldLayoutId id="2147483852" r:id="rId50"/>
    <p:sldLayoutId id="2147483900" r:id="rId51"/>
    <p:sldLayoutId id="2147483820" r:id="rId52"/>
    <p:sldLayoutId id="2147483842" r:id="rId53"/>
    <p:sldLayoutId id="2147483845" r:id="rId54"/>
    <p:sldLayoutId id="2147483851" r:id="rId55"/>
    <p:sldLayoutId id="2147483901" r:id="rId56"/>
    <p:sldLayoutId id="2147483650" r:id="rId57"/>
    <p:sldLayoutId id="2147483734" r:id="rId58"/>
    <p:sldLayoutId id="2147483796" r:id="rId59"/>
    <p:sldLayoutId id="2147483719" r:id="rId60"/>
    <p:sldLayoutId id="2147483721" r:id="rId61"/>
    <p:sldLayoutId id="2147483724" r:id="rId62"/>
    <p:sldLayoutId id="2147483797" r:id="rId63"/>
    <p:sldLayoutId id="2147483995" r:id="rId64"/>
    <p:sldLayoutId id="2147483990" r:id="rId65"/>
    <p:sldLayoutId id="2147483985" r:id="rId66"/>
    <p:sldLayoutId id="2147483980" r:id="rId67"/>
    <p:sldLayoutId id="2147483975" r:id="rId68"/>
    <p:sldLayoutId id="2147483814" r:id="rId69"/>
    <p:sldLayoutId id="2147483969" r:id="rId70"/>
    <p:sldLayoutId id="2147483964" r:id="rId71"/>
    <p:sldLayoutId id="2147483902" r:id="rId72"/>
    <p:sldLayoutId id="2147483903" r:id="rId73"/>
  </p:sldLayoutIdLst>
  <p:hf hdr="0" dt="0"/>
  <p:txStyles>
    <p:titleStyle>
      <a:lvl1pPr algn="l" defTabSz="914400" rtl="0" eaLnBrk="1" latinLnBrk="0" hangingPunct="1">
        <a:lnSpc>
          <a:spcPct val="100000"/>
        </a:lnSpc>
        <a:spcBef>
          <a:spcPct val="0"/>
        </a:spcBef>
        <a:buNone/>
        <a:defRPr sz="3600" b="0" i="0" kern="1200" cap="none" baseline="0">
          <a:solidFill>
            <a:schemeClr val="tx1"/>
          </a:solidFill>
          <a:latin typeface="Krana Fat B" panose="00000B00000000000000" pitchFamily="50" charset="0"/>
          <a:ea typeface="+mj-ea"/>
          <a:cs typeface="+mj-cs"/>
        </a:defRPr>
      </a:lvl1pPr>
    </p:titleStyle>
    <p:bodyStyle>
      <a:lvl1pPr marL="0" indent="0" algn="l" defTabSz="914400" rtl="0" eaLnBrk="1" latinLnBrk="0" hangingPunct="1">
        <a:lnSpc>
          <a:spcPct val="100000"/>
        </a:lnSpc>
        <a:spcBef>
          <a:spcPts val="0"/>
        </a:spcBef>
        <a:spcAft>
          <a:spcPts val="650"/>
        </a:spcAft>
        <a:buSzPct val="115000"/>
        <a:buFontTx/>
        <a:buNone/>
        <a:defRPr sz="2000" b="0" i="0" kern="1200">
          <a:solidFill>
            <a:schemeClr val="tx1"/>
          </a:solidFill>
          <a:latin typeface="Montserrat" pitchFamily="2" charset="77"/>
          <a:ea typeface="+mn-ea"/>
          <a:cs typeface="+mn-cs"/>
        </a:defRPr>
      </a:lvl1pPr>
      <a:lvl2pPr marL="355600" indent="-266700" algn="l" defTabSz="914400" rtl="0" eaLnBrk="1" latinLnBrk="0" hangingPunct="1">
        <a:lnSpc>
          <a:spcPct val="100000"/>
        </a:lnSpc>
        <a:spcBef>
          <a:spcPts val="0"/>
        </a:spcBef>
        <a:spcAft>
          <a:spcPts val="650"/>
        </a:spcAft>
        <a:buSzPct val="125000"/>
        <a:buFontTx/>
        <a:buBlip>
          <a:blip r:embed="rId75"/>
        </a:buBlip>
        <a:tabLst/>
        <a:defRPr sz="2000" b="0" kern="1200">
          <a:solidFill>
            <a:schemeClr val="tx1"/>
          </a:solidFill>
          <a:latin typeface="Montserrat" pitchFamily="2" charset="77"/>
          <a:ea typeface="+mn-ea"/>
          <a:cs typeface="+mn-cs"/>
        </a:defRPr>
      </a:lvl2pPr>
      <a:lvl3pPr marL="355600" indent="-266700" algn="l" defTabSz="914400" rtl="0" eaLnBrk="1" latinLnBrk="0" hangingPunct="1">
        <a:lnSpc>
          <a:spcPct val="100000"/>
        </a:lnSpc>
        <a:spcBef>
          <a:spcPts val="0"/>
        </a:spcBef>
        <a:spcAft>
          <a:spcPts val="650"/>
        </a:spcAft>
        <a:buSzPct val="120000"/>
        <a:buFontTx/>
        <a:buBlip>
          <a:blip r:embed="rId75"/>
        </a:buBlip>
        <a:tabLst/>
        <a:defRPr sz="2000" b="0" i="0" kern="1200">
          <a:solidFill>
            <a:schemeClr val="tx1"/>
          </a:solidFill>
          <a:latin typeface="Montserrat" pitchFamily="2" charset="77"/>
          <a:ea typeface="+mn-ea"/>
          <a:cs typeface="+mn-cs"/>
        </a:defRPr>
      </a:lvl3pPr>
      <a:lvl4pPr marL="355600" indent="-266700" algn="l" defTabSz="914400" rtl="0" eaLnBrk="1" latinLnBrk="0" hangingPunct="1">
        <a:lnSpc>
          <a:spcPct val="100000"/>
        </a:lnSpc>
        <a:spcBef>
          <a:spcPts val="0"/>
        </a:spcBef>
        <a:spcAft>
          <a:spcPts val="650"/>
        </a:spcAft>
        <a:buSzPct val="120000"/>
        <a:buFontTx/>
        <a:buBlip>
          <a:blip r:embed="rId75"/>
        </a:buBlip>
        <a:tabLst/>
        <a:defRPr sz="2000" b="0" kern="1200">
          <a:solidFill>
            <a:schemeClr val="tx1"/>
          </a:solidFill>
          <a:latin typeface="Montserrat" pitchFamily="2" charset="77"/>
          <a:ea typeface="+mn-ea"/>
          <a:cs typeface="+mn-cs"/>
        </a:defRPr>
      </a:lvl4pPr>
      <a:lvl5pPr marL="355600" indent="-266700" algn="l" defTabSz="914400" rtl="0" eaLnBrk="1" latinLnBrk="0" hangingPunct="1">
        <a:lnSpc>
          <a:spcPct val="100000"/>
        </a:lnSpc>
        <a:spcBef>
          <a:spcPts val="0"/>
        </a:spcBef>
        <a:spcAft>
          <a:spcPts val="650"/>
        </a:spcAft>
        <a:buSzPct val="125000"/>
        <a:buFontTx/>
        <a:buBlip>
          <a:blip r:embed="rId75"/>
        </a:buBlip>
        <a:tabLst/>
        <a:defRPr sz="2000" b="0" kern="1200">
          <a:solidFill>
            <a:schemeClr val="tx1"/>
          </a:solidFill>
          <a:latin typeface="Montserrat"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38" userDrawn="1">
          <p15:clr>
            <a:srgbClr val="F26B43"/>
          </p15:clr>
        </p15:guide>
        <p15:guide id="2" orient="horz" pos="4081" userDrawn="1">
          <p15:clr>
            <a:srgbClr val="F26B43"/>
          </p15:clr>
        </p15:guide>
        <p15:guide id="3" pos="237" userDrawn="1">
          <p15:clr>
            <a:srgbClr val="F26B43"/>
          </p15:clr>
        </p15:guide>
        <p15:guide id="4" pos="732" userDrawn="1">
          <p15:clr>
            <a:srgbClr val="F26B43"/>
          </p15:clr>
        </p15:guide>
        <p15:guide id="5" pos="850" userDrawn="1">
          <p15:clr>
            <a:srgbClr val="F26B43"/>
          </p15:clr>
        </p15:guide>
        <p15:guide id="6" pos="1345" userDrawn="1">
          <p15:clr>
            <a:srgbClr val="F26B43"/>
          </p15:clr>
        </p15:guide>
        <p15:guide id="7" pos="1460" userDrawn="1">
          <p15:clr>
            <a:srgbClr val="F26B43"/>
          </p15:clr>
        </p15:guide>
        <p15:guide id="8" pos="1954" userDrawn="1">
          <p15:clr>
            <a:srgbClr val="F26B43"/>
          </p15:clr>
        </p15:guide>
        <p15:guide id="9" pos="2069" userDrawn="1">
          <p15:clr>
            <a:srgbClr val="F26B43"/>
          </p15:clr>
        </p15:guide>
        <p15:guide id="10" pos="2564" userDrawn="1">
          <p15:clr>
            <a:srgbClr val="F26B43"/>
          </p15:clr>
        </p15:guide>
        <p15:guide id="11" pos="2683" userDrawn="1">
          <p15:clr>
            <a:srgbClr val="F26B43"/>
          </p15:clr>
        </p15:guide>
        <p15:guide id="12" pos="3173" userDrawn="1">
          <p15:clr>
            <a:srgbClr val="F26B43"/>
          </p15:clr>
        </p15:guide>
        <p15:guide id="13" pos="3288" userDrawn="1">
          <p15:clr>
            <a:srgbClr val="F26B43"/>
          </p15:clr>
        </p15:guide>
        <p15:guide id="14" pos="3782" userDrawn="1">
          <p15:clr>
            <a:srgbClr val="F26B43"/>
          </p15:clr>
        </p15:guide>
        <p15:guide id="15" pos="3897" userDrawn="1">
          <p15:clr>
            <a:srgbClr val="F26B43"/>
          </p15:clr>
        </p15:guide>
        <p15:guide id="16" pos="4392" userDrawn="1">
          <p15:clr>
            <a:srgbClr val="F26B43"/>
          </p15:clr>
        </p15:guide>
        <p15:guide id="17" pos="4506" userDrawn="1">
          <p15:clr>
            <a:srgbClr val="F26B43"/>
          </p15:clr>
        </p15:guide>
        <p15:guide id="18" pos="5001" userDrawn="1">
          <p15:clr>
            <a:srgbClr val="F26B43"/>
          </p15:clr>
        </p15:guide>
        <p15:guide id="19" pos="5115" userDrawn="1">
          <p15:clr>
            <a:srgbClr val="F26B43"/>
          </p15:clr>
        </p15:guide>
        <p15:guide id="20" pos="5610" userDrawn="1">
          <p15:clr>
            <a:srgbClr val="F26B43"/>
          </p15:clr>
        </p15:guide>
        <p15:guide id="21" pos="5725" userDrawn="1">
          <p15:clr>
            <a:srgbClr val="F26B43"/>
          </p15:clr>
        </p15:guide>
        <p15:guide id="22" pos="6220" userDrawn="1">
          <p15:clr>
            <a:srgbClr val="F26B43"/>
          </p15:clr>
        </p15:guide>
        <p15:guide id="23" pos="6334" userDrawn="1">
          <p15:clr>
            <a:srgbClr val="F26B43"/>
          </p15:clr>
        </p15:guide>
        <p15:guide id="24" pos="6829" userDrawn="1">
          <p15:clr>
            <a:srgbClr val="F26B43"/>
          </p15:clr>
        </p15:guide>
        <p15:guide id="25" pos="6943" userDrawn="1">
          <p15:clr>
            <a:srgbClr val="F26B43"/>
          </p15:clr>
        </p15:guide>
        <p15:guide id="26" pos="7438" userDrawn="1">
          <p15:clr>
            <a:srgbClr val="F26B43"/>
          </p15:clr>
        </p15:guide>
        <p15:guide id="27" pos="3840" userDrawn="1">
          <p15:clr>
            <a:srgbClr val="9FCC3B"/>
          </p15:clr>
        </p15:guide>
        <p15:guide id="28" orient="horz" pos="2160"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7.xml"/></Relationships>
</file>

<file path=ppt/slides/_rels/slide11.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1.xml"/><Relationship Id="rId1" Type="http://schemas.openxmlformats.org/officeDocument/2006/relationships/slideLayout" Target="../slideLayouts/slideLayout5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7.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21.xml"/><Relationship Id="rId1" Type="http://schemas.openxmlformats.org/officeDocument/2006/relationships/slideLayout" Target="../slideLayouts/slideLayout57.xml"/><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Subtitle 2"/>
          <p:cNvSpPr>
            <a:spLocks noGrp="1"/>
          </p:cNvSpPr>
          <p:nvPr>
            <p:ph type="body" sz="quarter" idx="12"/>
          </p:nvPr>
        </p:nvSpPr>
        <p:spPr/>
        <p:txBody>
          <a:bodyPr/>
          <a:lstStyle/>
          <a:p>
            <a:r>
              <a:rPr lang="en-GB" sz="2000" dirty="0">
                <a:solidFill>
                  <a:srgbClr val="004050"/>
                </a:solidFill>
              </a:rPr>
              <a:t>Functions</a:t>
            </a:r>
            <a:endParaRPr lang="en-US" sz="2000" dirty="0">
              <a:solidFill>
                <a:srgbClr val="004050"/>
              </a:solidFill>
              <a:latin typeface="Arial" charset="0"/>
              <a:cs typeface="Arial" charset="0"/>
            </a:endParaRPr>
          </a:p>
        </p:txBody>
      </p:sp>
      <p:sp>
        <p:nvSpPr>
          <p:cNvPr id="4098" name="Title 1"/>
          <p:cNvSpPr>
            <a:spLocks noGrp="1"/>
          </p:cNvSpPr>
          <p:nvPr>
            <p:ph type="ctrTitle"/>
          </p:nvPr>
        </p:nvSpPr>
        <p:spPr/>
        <p:txBody>
          <a:bodyPr>
            <a:normAutofit/>
          </a:bodyPr>
          <a:lstStyle/>
          <a:p>
            <a:r>
              <a:rPr lang="en-GB" dirty="0">
                <a:solidFill>
                  <a:srgbClr val="004050"/>
                </a:solidFill>
              </a:rPr>
              <a:t>Python 3 Programming</a:t>
            </a:r>
            <a:endParaRPr lang="en-US" dirty="0">
              <a:solidFill>
                <a:srgbClr val="004050"/>
              </a:solidFill>
              <a:latin typeface="Arial" charset="0"/>
              <a:cs typeface="Arial" charset="0"/>
            </a:endParaRPr>
          </a:p>
        </p:txBody>
      </p:sp>
    </p:spTree>
    <p:extLst>
      <p:ext uri="{BB962C8B-B14F-4D97-AF65-F5344CB8AC3E}">
        <p14:creationId xmlns:p14="http://schemas.microsoft.com/office/powerpoint/2010/main" val="13966983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pPr eaLnBrk="1" hangingPunct="1"/>
            <a:r>
              <a:rPr lang="en-US" dirty="0"/>
              <a:t>Returning objects from a function </a:t>
            </a:r>
          </a:p>
        </p:txBody>
      </p:sp>
      <p:sp>
        <p:nvSpPr>
          <p:cNvPr id="12291" name="Rectangle 3"/>
          <p:cNvSpPr>
            <a:spLocks noGrp="1" noChangeArrowheads="1"/>
          </p:cNvSpPr>
          <p:nvPr>
            <p:ph idx="1"/>
          </p:nvPr>
        </p:nvSpPr>
        <p:spPr/>
        <p:txBody>
          <a:bodyPr/>
          <a:lstStyle/>
          <a:p>
            <a:r>
              <a:rPr lang="en-US" b="1" dirty="0"/>
              <a:t>Use a </a:t>
            </a:r>
            <a:r>
              <a:rPr lang="en-US" b="1" dirty="0">
                <a:latin typeface="Courier New" panose="02070309020205020404" pitchFamily="49" charset="0"/>
              </a:rPr>
              <a:t>return</a:t>
            </a:r>
            <a:r>
              <a:rPr lang="en-US" b="1" dirty="0"/>
              <a:t> statement, followed by the object to be returned</a:t>
            </a:r>
          </a:p>
          <a:p>
            <a:pPr marL="457200" indent="-230400">
              <a:buFont typeface="Arial" panose="020B0604020202020204" pitchFamily="34" charset="0"/>
              <a:buChar char="•"/>
            </a:pPr>
            <a:r>
              <a:rPr lang="en-US" sz="1800" i="1" dirty="0"/>
              <a:t>Any</a:t>
            </a:r>
            <a:r>
              <a:rPr lang="en-US" sz="1800" dirty="0"/>
              <a:t> Python object may be returned</a:t>
            </a:r>
          </a:p>
          <a:p>
            <a:r>
              <a:rPr lang="en-US" b="1" dirty="0"/>
              <a:t>Returning an object:</a:t>
            </a:r>
          </a:p>
          <a:p>
            <a:pPr marL="457200" lvl="1" indent="-230400">
              <a:buFont typeface="Arial" panose="020B0604020202020204" pitchFamily="34" charset="0"/>
              <a:buChar char="•"/>
            </a:pPr>
            <a:r>
              <a:rPr lang="en-US" sz="1800" dirty="0"/>
              <a:t>Stops the execution of the function </a:t>
            </a:r>
          </a:p>
          <a:p>
            <a:pPr marL="457200" lvl="1" indent="-230400">
              <a:buFont typeface="Arial" panose="020B0604020202020204" pitchFamily="34" charset="0"/>
              <a:buChar char="•"/>
            </a:pPr>
            <a:r>
              <a:rPr lang="en-US" sz="1800" dirty="0"/>
              <a:t>Passes the object back to the caller</a:t>
            </a:r>
          </a:p>
          <a:p>
            <a:pPr marL="457200" lvl="1" indent="-230400">
              <a:buFont typeface="Arial" panose="020B0604020202020204" pitchFamily="34" charset="0"/>
              <a:buChar char="•"/>
            </a:pPr>
            <a:r>
              <a:rPr lang="en-US" sz="1800" dirty="0"/>
              <a:t>If return is not used, a reference to </a:t>
            </a:r>
            <a:r>
              <a:rPr lang="en-US" sz="1800" dirty="0">
                <a:latin typeface="Courier New"/>
              </a:rPr>
              <a:t>None</a:t>
            </a:r>
            <a:r>
              <a:rPr lang="en-US" sz="1800" dirty="0"/>
              <a:t> is returned</a:t>
            </a:r>
          </a:p>
        </p:txBody>
      </p:sp>
      <p:sp>
        <p:nvSpPr>
          <p:cNvPr id="12292" name="Text Box 4"/>
          <p:cNvSpPr txBox="1">
            <a:spLocks noChangeArrowheads="1"/>
          </p:cNvSpPr>
          <p:nvPr/>
        </p:nvSpPr>
        <p:spPr bwMode="auto">
          <a:xfrm>
            <a:off x="800939" y="3627807"/>
            <a:ext cx="7623353" cy="2164695"/>
          </a:xfrm>
          <a:prstGeom prst="rect">
            <a:avLst/>
          </a:prstGeom>
          <a:solidFill>
            <a:schemeClr val="tx2">
              <a:lumMod val="20000"/>
              <a:lumOff val="80000"/>
            </a:schemeClr>
          </a:solidFill>
          <a:ln w="12700">
            <a:solidFill>
              <a:srgbClr val="000000"/>
            </a:solidFill>
            <a:miter lim="800000"/>
            <a:headEnd/>
            <a:tailEnd/>
          </a:ln>
          <a:effectLst>
            <a:outerShdw blurRad="50800" dist="38100" dir="2700000" algn="tl" rotWithShape="0">
              <a:prstClr val="black">
                <a:alpha val="40000"/>
              </a:prstClr>
            </a:outerShdw>
          </a:effectLst>
        </p:spPr>
        <p:txBody>
          <a:bodyPr wrap="square" lIns="95250" tIns="50800" rIns="95250" bIns="50800">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US" sz="1800" dirty="0" err="1">
                <a:latin typeface="Courier New" panose="02070309020205020404" pitchFamily="49" charset="0"/>
                <a:cs typeface="Courier New" panose="02070309020205020404" pitchFamily="49" charset="0"/>
              </a:rPr>
              <a:t>def</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calc_vat</a:t>
            </a:r>
            <a:r>
              <a:rPr lang="en-US" sz="1800" dirty="0">
                <a:latin typeface="Courier New" panose="02070309020205020404" pitchFamily="49" charset="0"/>
                <a:cs typeface="Courier New" panose="02070309020205020404" pitchFamily="49" charset="0"/>
              </a:rPr>
              <a:t>(gross, </a:t>
            </a:r>
            <a:r>
              <a:rPr lang="en-US" sz="1800" dirty="0" err="1">
                <a:latin typeface="Courier New" panose="02070309020205020404" pitchFamily="49" charset="0"/>
                <a:cs typeface="Courier New" panose="02070309020205020404" pitchFamily="49" charset="0"/>
              </a:rPr>
              <a:t>vatpc</a:t>
            </a:r>
            <a:r>
              <a:rPr lang="en-US" sz="1800" dirty="0">
                <a:latin typeface="Courier New" panose="02070309020205020404" pitchFamily="49" charset="0"/>
                <a:cs typeface="Courier New" panose="02070309020205020404" pitchFamily="49" charset="0"/>
              </a:rPr>
              <a:t>=17.5):</a:t>
            </a:r>
          </a:p>
          <a:p>
            <a:pPr>
              <a:spcBef>
                <a:spcPct val="0"/>
              </a:spcBef>
            </a:pPr>
            <a:r>
              <a:rPr lang="en-US" sz="1800" dirty="0">
                <a:latin typeface="Courier New" panose="02070309020205020404" pitchFamily="49" charset="0"/>
                <a:cs typeface="Courier New" panose="02070309020205020404" pitchFamily="49" charset="0"/>
              </a:rPr>
              <a:t>   </a:t>
            </a:r>
            <a:r>
              <a:rPr lang="en-US" sz="1600" dirty="0">
                <a:latin typeface="Courier New" panose="02070309020205020404" pitchFamily="49" charset="0"/>
                <a:cs typeface="Courier New" panose="02070309020205020404" pitchFamily="49" charset="0"/>
              </a:rPr>
              <a:t>net = gross/(1 + (</a:t>
            </a:r>
            <a:r>
              <a:rPr lang="en-US" sz="1600" dirty="0" err="1">
                <a:latin typeface="Courier New" panose="02070309020205020404" pitchFamily="49" charset="0"/>
                <a:cs typeface="Courier New" panose="02070309020205020404" pitchFamily="49" charset="0"/>
              </a:rPr>
              <a:t>vatpc</a:t>
            </a:r>
            <a:r>
              <a:rPr lang="en-US" sz="1600" dirty="0">
                <a:latin typeface="Courier New" panose="02070309020205020404" pitchFamily="49" charset="0"/>
                <a:cs typeface="Courier New" panose="02070309020205020404" pitchFamily="49" charset="0"/>
              </a:rPr>
              <a:t>/100))</a:t>
            </a:r>
          </a:p>
          <a:p>
            <a:pPr>
              <a:spcBef>
                <a:spcPct val="0"/>
              </a:spcBef>
            </a:pPr>
            <a:r>
              <a:rPr lang="en-US" sz="1800" dirty="0">
                <a:latin typeface="Courier New" panose="02070309020205020404" pitchFamily="49" charset="0"/>
                <a:cs typeface="Courier New" panose="02070309020205020404" pitchFamily="49" charset="0"/>
              </a:rPr>
              <a:t>   </a:t>
            </a:r>
            <a:r>
              <a:rPr lang="en-US" sz="1600" dirty="0">
                <a:latin typeface="Courier New" panose="02070309020205020404" pitchFamily="49" charset="0"/>
                <a:cs typeface="Courier New" panose="02070309020205020404" pitchFamily="49" charset="0"/>
              </a:rPr>
              <a:t>vat = gross - net</a:t>
            </a:r>
          </a:p>
          <a:p>
            <a:r>
              <a:rPr lang="en-US" sz="1800" dirty="0">
                <a:latin typeface="Courier New" panose="02070309020205020404" pitchFamily="49" charset="0"/>
                <a:cs typeface="Courier New" panose="02070309020205020404" pitchFamily="49" charset="0"/>
              </a:rPr>
              <a:t>   </a:t>
            </a:r>
            <a:r>
              <a:rPr lang="en-US" sz="1800" dirty="0">
                <a:latin typeface="Courier New"/>
                <a:cs typeface="Courier New"/>
              </a:rPr>
              <a:t>return [f'{net:05.2f}', f'{vat:05.2f}']</a:t>
            </a:r>
          </a:p>
          <a:p>
            <a:endParaRPr lang="en-US" sz="1800" dirty="0">
              <a:latin typeface="Courier New" panose="02070309020205020404" pitchFamily="49" charset="0"/>
              <a:cs typeface="Courier New" panose="02070309020205020404" pitchFamily="49" charset="0"/>
            </a:endParaRPr>
          </a:p>
          <a:p>
            <a:pPr>
              <a:spcBef>
                <a:spcPct val="0"/>
              </a:spcBef>
            </a:pPr>
            <a:r>
              <a:rPr lang="en-US" sz="1800" dirty="0">
                <a:latin typeface="Courier New" panose="02070309020205020404" pitchFamily="49" charset="0"/>
                <a:cs typeface="Courier New" panose="02070309020205020404" pitchFamily="49" charset="0"/>
              </a:rPr>
              <a:t>result = </a:t>
            </a:r>
            <a:r>
              <a:rPr lang="en-US" sz="1800" dirty="0" err="1">
                <a:latin typeface="Courier New" panose="02070309020205020404" pitchFamily="49" charset="0"/>
                <a:cs typeface="Courier New" panose="02070309020205020404" pitchFamily="49" charset="0"/>
              </a:rPr>
              <a:t>calc_vat</a:t>
            </a:r>
            <a:r>
              <a:rPr lang="en-US" sz="1800" dirty="0">
                <a:latin typeface="Courier New" panose="02070309020205020404" pitchFamily="49" charset="0"/>
                <a:cs typeface="Courier New" panose="02070309020205020404" pitchFamily="49" charset="0"/>
              </a:rPr>
              <a:t>(42.30)</a:t>
            </a:r>
          </a:p>
          <a:p>
            <a:pPr>
              <a:spcBef>
                <a:spcPct val="0"/>
              </a:spcBef>
            </a:pPr>
            <a:endParaRPr lang="en-US" sz="800" dirty="0">
              <a:latin typeface="Courier New" panose="02070309020205020404" pitchFamily="49" charset="0"/>
              <a:cs typeface="Courier New" panose="02070309020205020404" pitchFamily="49" charset="0"/>
            </a:endParaRPr>
          </a:p>
          <a:p>
            <a:pPr>
              <a:spcBef>
                <a:spcPct val="0"/>
              </a:spcBef>
            </a:pPr>
            <a:r>
              <a:rPr lang="en-US" sz="1800" dirty="0">
                <a:latin typeface="Courier New" panose="02070309020205020404" pitchFamily="49" charset="0"/>
                <a:cs typeface="Courier New" panose="02070309020205020404" pitchFamily="49" charset="0"/>
              </a:rPr>
              <a:t>print(</a:t>
            </a:r>
            <a:r>
              <a:rPr lang="en-US" sz="1800" dirty="0" err="1">
                <a:latin typeface="Courier New" panose="02070309020205020404" pitchFamily="49" charset="0"/>
                <a:cs typeface="Courier New" panose="02070309020205020404" pitchFamily="49" charset="0"/>
              </a:rPr>
              <a:t>calc_vat</a:t>
            </a:r>
            <a:r>
              <a:rPr lang="en-US" sz="1800" dirty="0">
                <a:latin typeface="Courier New" panose="02070309020205020404" pitchFamily="49" charset="0"/>
                <a:cs typeface="Courier New" panose="02070309020205020404" pitchFamily="49" charset="0"/>
              </a:rPr>
              <a:t>(9.55))</a:t>
            </a:r>
          </a:p>
        </p:txBody>
      </p:sp>
      <p:sp>
        <p:nvSpPr>
          <p:cNvPr id="12293" name="Text Box 5"/>
          <p:cNvSpPr txBox="1">
            <a:spLocks noChangeArrowheads="1"/>
          </p:cNvSpPr>
          <p:nvPr/>
        </p:nvSpPr>
        <p:spPr bwMode="auto">
          <a:xfrm>
            <a:off x="5992778" y="5604383"/>
            <a:ext cx="2679700" cy="376238"/>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a:latin typeface="Courier New" panose="02070309020205020404" pitchFamily="49" charset="0"/>
                <a:cs typeface="Courier New" panose="02070309020205020404" pitchFamily="49" charset="0"/>
              </a:rPr>
              <a:t>['08.13', '01.42']</a:t>
            </a:r>
          </a:p>
        </p:txBody>
      </p:sp>
    </p:spTree>
    <p:extLst>
      <p:ext uri="{BB962C8B-B14F-4D97-AF65-F5344CB8AC3E}">
        <p14:creationId xmlns:p14="http://schemas.microsoft.com/office/powerpoint/2010/main" val="30903795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F7D365-012C-4717-9051-7A455CFF0010}"/>
              </a:ext>
            </a:extLst>
          </p:cNvPr>
          <p:cNvSpPr>
            <a:spLocks noGrp="1"/>
          </p:cNvSpPr>
          <p:nvPr>
            <p:ph type="title"/>
          </p:nvPr>
        </p:nvSpPr>
        <p:spPr/>
        <p:txBody>
          <a:bodyPr/>
          <a:lstStyle/>
          <a:p>
            <a:r>
              <a:rPr lang="en-GB" dirty="0"/>
              <a:t>Function annotations</a:t>
            </a:r>
          </a:p>
        </p:txBody>
      </p:sp>
      <p:sp>
        <p:nvSpPr>
          <p:cNvPr id="2" name="Text Placeholder 1">
            <a:extLst>
              <a:ext uri="{FF2B5EF4-FFF2-40B4-BE49-F238E27FC236}">
                <a16:creationId xmlns:a16="http://schemas.microsoft.com/office/drawing/2014/main" id="{DB61A8AB-5D97-449B-B1C1-CBE4CD649526}"/>
              </a:ext>
            </a:extLst>
          </p:cNvPr>
          <p:cNvSpPr>
            <a:spLocks noGrp="1"/>
          </p:cNvSpPr>
          <p:nvPr>
            <p:ph idx="1"/>
          </p:nvPr>
        </p:nvSpPr>
        <p:spPr/>
        <p:txBody>
          <a:bodyPr>
            <a:normAutofit lnSpcReduction="10000"/>
          </a:bodyPr>
          <a:lstStyle/>
          <a:p>
            <a:r>
              <a:rPr lang="en-GB" b="1" dirty="0"/>
              <a:t>Introduced in PEP 3107 for Python 3.0</a:t>
            </a:r>
          </a:p>
          <a:p>
            <a:pPr marL="457200" indent="-230400">
              <a:buFont typeface="Arial" panose="020B0604020202020204" pitchFamily="34" charset="0"/>
              <a:buChar char="•"/>
            </a:pPr>
            <a:r>
              <a:rPr lang="en-GB" sz="1800" dirty="0"/>
              <a:t>Optional feature to add arbitrary comments to parameters and return types</a:t>
            </a:r>
            <a:endParaRPr lang="en-GB" dirty="0"/>
          </a:p>
          <a:p>
            <a:pPr marL="457200" indent="-230400">
              <a:buFont typeface="Arial" panose="020B0604020202020204" pitchFamily="34" charset="0"/>
              <a:buChar char="•"/>
            </a:pPr>
            <a:r>
              <a:rPr lang="en-GB" sz="1800" dirty="0"/>
              <a:t>Annotating parameters</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a:p>
            <a:pPr marL="457200" indent="-230400">
              <a:buFont typeface="Arial" panose="020B0604020202020204" pitchFamily="34" charset="0"/>
              <a:buChar char="•"/>
            </a:pPr>
            <a:r>
              <a:rPr lang="en-GB" sz="1800" dirty="0"/>
              <a:t>Annotating tuple and dictionary parameters</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a:p>
            <a:pPr marL="457200" indent="-230400">
              <a:buFont typeface="Arial" panose="020B0604020202020204" pitchFamily="34" charset="0"/>
              <a:buChar char="•"/>
            </a:pPr>
            <a:r>
              <a:rPr lang="en-GB" sz="1800" dirty="0"/>
              <a:t>Annotating return types</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a:p>
            <a:pPr marL="457200" indent="-230400">
              <a:buFont typeface="Arial" panose="020B0604020202020204" pitchFamily="34" charset="0"/>
              <a:buChar char="•"/>
            </a:pPr>
            <a:r>
              <a:rPr lang="en-GB" sz="1800" dirty="0"/>
              <a:t>Accessible in special attribute __annotations__</a:t>
            </a:r>
          </a:p>
          <a:p>
            <a:endParaRPr lang="en-GB" dirty="0"/>
          </a:p>
        </p:txBody>
      </p:sp>
      <p:sp>
        <p:nvSpPr>
          <p:cNvPr id="5" name="Text Box 8">
            <a:extLst>
              <a:ext uri="{FF2B5EF4-FFF2-40B4-BE49-F238E27FC236}">
                <a16:creationId xmlns:a16="http://schemas.microsoft.com/office/drawing/2014/main" id="{41E4F1F9-1ED6-4EC1-AE26-DCFBD7862C8B}"/>
              </a:ext>
            </a:extLst>
          </p:cNvPr>
          <p:cNvSpPr txBox="1">
            <a:spLocks noChangeArrowheads="1"/>
          </p:cNvSpPr>
          <p:nvPr/>
        </p:nvSpPr>
        <p:spPr bwMode="auto">
          <a:xfrm>
            <a:off x="812800" y="2421758"/>
            <a:ext cx="6235700" cy="369332"/>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wrap="squar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r>
              <a:rPr lang="en-GB" sz="1800" dirty="0">
                <a:latin typeface="Courier New" panose="02070309020205020404" pitchFamily="49" charset="0"/>
                <a:cs typeface="Courier New" panose="02070309020205020404" pitchFamily="49" charset="0"/>
              </a:rPr>
              <a:t>def </a:t>
            </a:r>
            <a:r>
              <a:rPr lang="en-GB" sz="1800" dirty="0" err="1">
                <a:latin typeface="Courier New" panose="02070309020205020404" pitchFamily="49" charset="0"/>
                <a:cs typeface="Courier New" panose="02070309020205020404" pitchFamily="49" charset="0"/>
              </a:rPr>
              <a:t>my_func</a:t>
            </a:r>
            <a:r>
              <a:rPr lang="en-GB" sz="1800" dirty="0">
                <a:latin typeface="Courier New" panose="02070309020205020404" pitchFamily="49" charset="0"/>
                <a:cs typeface="Courier New" panose="02070309020205020404" pitchFamily="49" charset="0"/>
              </a:rPr>
              <a:t>(</a:t>
            </a:r>
            <a:r>
              <a:rPr lang="en-GB" sz="1800" dirty="0" err="1">
                <a:latin typeface="Courier New" panose="02070309020205020404" pitchFamily="49" charset="0"/>
                <a:cs typeface="Courier New" panose="02070309020205020404" pitchFamily="49" charset="0"/>
              </a:rPr>
              <a:t>dir</a:t>
            </a:r>
            <a:r>
              <a:rPr lang="en-GB" sz="1800" dirty="0">
                <a:latin typeface="Courier New" panose="02070309020205020404" pitchFamily="49" charset="0"/>
                <a:cs typeface="Courier New" panose="02070309020205020404" pitchFamily="49" charset="0"/>
              </a:rPr>
              <a:t>:'str’, </a:t>
            </a:r>
            <a:r>
              <a:rPr lang="en-GB" sz="1800" dirty="0" err="1">
                <a:latin typeface="Courier New" panose="02070309020205020404" pitchFamily="49" charset="0"/>
                <a:cs typeface="Courier New" panose="02070309020205020404" pitchFamily="49" charset="0"/>
              </a:rPr>
              <a:t>files:'list</a:t>
            </a:r>
            <a:r>
              <a:rPr lang="en-GB" sz="1800" dirty="0">
                <a:latin typeface="Courier New" panose="02070309020205020404" pitchFamily="49" charset="0"/>
                <a:cs typeface="Courier New" panose="02070309020205020404" pitchFamily="49" charset="0"/>
              </a:rPr>
              <a:t>'=[]):</a:t>
            </a:r>
          </a:p>
        </p:txBody>
      </p:sp>
      <p:sp>
        <p:nvSpPr>
          <p:cNvPr id="6" name="Text Box 8">
            <a:extLst>
              <a:ext uri="{FF2B5EF4-FFF2-40B4-BE49-F238E27FC236}">
                <a16:creationId xmlns:a16="http://schemas.microsoft.com/office/drawing/2014/main" id="{04F3E1E9-AAE2-4BAB-B72E-4ABE6082A1FF}"/>
              </a:ext>
            </a:extLst>
          </p:cNvPr>
          <p:cNvSpPr txBox="1">
            <a:spLocks noChangeArrowheads="1"/>
          </p:cNvSpPr>
          <p:nvPr/>
        </p:nvSpPr>
        <p:spPr bwMode="auto">
          <a:xfrm>
            <a:off x="812800" y="3501175"/>
            <a:ext cx="7159626" cy="369332"/>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wrap="squar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r>
              <a:rPr lang="en-GB" sz="1800" dirty="0">
                <a:latin typeface="Courier New" panose="02070309020205020404" pitchFamily="49" charset="0"/>
                <a:cs typeface="Courier New" panose="02070309020205020404" pitchFamily="49" charset="0"/>
              </a:rPr>
              <a:t>def </a:t>
            </a:r>
            <a:r>
              <a:rPr lang="en-GB" sz="1800" dirty="0" err="1">
                <a:latin typeface="Courier New" panose="02070309020205020404" pitchFamily="49" charset="0"/>
                <a:cs typeface="Courier New" panose="02070309020205020404" pitchFamily="49" charset="0"/>
              </a:rPr>
              <a:t>print_vat</a:t>
            </a:r>
            <a:r>
              <a:rPr lang="en-GB" sz="1800" dirty="0">
                <a:latin typeface="Courier New" panose="02070309020205020404" pitchFamily="49" charset="0"/>
                <a:cs typeface="Courier New" panose="02070309020205020404" pitchFamily="49" charset="0"/>
              </a:rPr>
              <a:t>(**</a:t>
            </a:r>
            <a:r>
              <a:rPr lang="en-GB" sz="1800" dirty="0" err="1">
                <a:latin typeface="Courier New" panose="02070309020205020404" pitchFamily="49" charset="0"/>
                <a:cs typeface="Courier New" panose="02070309020205020404" pitchFamily="49" charset="0"/>
              </a:rPr>
              <a:t>kwargs</a:t>
            </a:r>
            <a:r>
              <a:rPr lang="en-GB" sz="1800" dirty="0">
                <a:latin typeface="Courier New" panose="02070309020205020404" pitchFamily="49" charset="0"/>
                <a:cs typeface="Courier New" panose="02070309020205020404" pitchFamily="49" charset="0"/>
              </a:rPr>
              <a:t>:'VAT, gross and message'):</a:t>
            </a:r>
          </a:p>
        </p:txBody>
      </p:sp>
      <p:sp>
        <p:nvSpPr>
          <p:cNvPr id="7" name="Text Box 8">
            <a:extLst>
              <a:ext uri="{FF2B5EF4-FFF2-40B4-BE49-F238E27FC236}">
                <a16:creationId xmlns:a16="http://schemas.microsoft.com/office/drawing/2014/main" id="{CE956A6F-E2DD-44E0-947C-E23304781338}"/>
              </a:ext>
            </a:extLst>
          </p:cNvPr>
          <p:cNvSpPr txBox="1">
            <a:spLocks noChangeArrowheads="1"/>
          </p:cNvSpPr>
          <p:nvPr/>
        </p:nvSpPr>
        <p:spPr bwMode="auto">
          <a:xfrm>
            <a:off x="812800" y="4554677"/>
            <a:ext cx="7940675" cy="369332"/>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wrap="squar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r>
              <a:rPr lang="en-GB" sz="1800" dirty="0">
                <a:latin typeface="Courier New" panose="02070309020205020404" pitchFamily="49" charset="0"/>
                <a:cs typeface="Courier New" panose="02070309020205020404" pitchFamily="49" charset="0"/>
              </a:rPr>
              <a:t>def </a:t>
            </a:r>
            <a:r>
              <a:rPr lang="en-GB" sz="1800" dirty="0" err="1">
                <a:latin typeface="Courier New" panose="02070309020205020404" pitchFamily="49" charset="0"/>
                <a:cs typeface="Courier New" panose="02070309020205020404" pitchFamily="49" charset="0"/>
              </a:rPr>
              <a:t>calc_vat</a:t>
            </a:r>
            <a:r>
              <a:rPr lang="en-GB" sz="1800" dirty="0">
                <a:latin typeface="Courier New" panose="02070309020205020404" pitchFamily="49" charset="0"/>
                <a:cs typeface="Courier New" panose="02070309020205020404" pitchFamily="49" charset="0"/>
              </a:rPr>
              <a:t>(</a:t>
            </a:r>
            <a:r>
              <a:rPr lang="en-US" sz="1800" dirty="0">
                <a:latin typeface="Courier New" panose="02070309020205020404" pitchFamily="49" charset="0"/>
                <a:cs typeface="Courier New" panose="02070309020205020404" pitchFamily="49" charset="0"/>
              </a:rPr>
              <a:t>gross:</a:t>
            </a:r>
            <a:r>
              <a:rPr lang="en-GB" sz="1800" dirty="0">
                <a:latin typeface="Courier New" panose="02070309020205020404" pitchFamily="49" charset="0"/>
                <a:cs typeface="Courier New" panose="02070309020205020404" pitchFamily="49" charset="0"/>
              </a:rPr>
              <a:t>'</a:t>
            </a:r>
            <a:r>
              <a:rPr lang="en-US" sz="1800" dirty="0">
                <a:latin typeface="Courier New" panose="02070309020205020404" pitchFamily="49" charset="0"/>
                <a:cs typeface="Courier New" panose="02070309020205020404" pitchFamily="49" charset="0"/>
              </a:rPr>
              <a:t>float</a:t>
            </a:r>
            <a:r>
              <a:rPr lang="en-GB" sz="1800" dirty="0">
                <a:latin typeface="Courier New" panose="02070309020205020404" pitchFamily="49" charset="0"/>
                <a:cs typeface="Courier New" panose="02070309020205020404" pitchFamily="49" charset="0"/>
              </a:rPr>
              <a:t>'</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vatpc</a:t>
            </a:r>
            <a:r>
              <a:rPr lang="en-US" sz="1800" dirty="0">
                <a:latin typeface="Courier New" panose="02070309020205020404" pitchFamily="49" charset="0"/>
                <a:cs typeface="Courier New" panose="02070309020205020404" pitchFamily="49" charset="0"/>
              </a:rPr>
              <a:t>:</a:t>
            </a:r>
            <a:r>
              <a:rPr lang="en-GB" sz="1800" dirty="0">
                <a:latin typeface="Courier New" panose="02070309020205020404" pitchFamily="49" charset="0"/>
                <a:cs typeface="Courier New" panose="02070309020205020404" pitchFamily="49" charset="0"/>
              </a:rPr>
              <a:t>'</a:t>
            </a:r>
            <a:r>
              <a:rPr lang="en-US" sz="1800" dirty="0">
                <a:latin typeface="Courier New" panose="02070309020205020404" pitchFamily="49" charset="0"/>
                <a:cs typeface="Courier New" panose="02070309020205020404" pitchFamily="49" charset="0"/>
              </a:rPr>
              <a:t>float</a:t>
            </a:r>
            <a:r>
              <a:rPr lang="en-GB" sz="1800" dirty="0">
                <a:latin typeface="Courier New" panose="02070309020205020404" pitchFamily="49" charset="0"/>
                <a:cs typeface="Courier New" panose="02070309020205020404" pitchFamily="49" charset="0"/>
              </a:rPr>
              <a:t>'</a:t>
            </a:r>
            <a:r>
              <a:rPr lang="en-US" sz="1800" dirty="0">
                <a:latin typeface="Courier New" panose="02070309020205020404" pitchFamily="49" charset="0"/>
                <a:cs typeface="Courier New" panose="02070309020205020404" pitchFamily="49" charset="0"/>
              </a:rPr>
              <a:t>=17.5</a:t>
            </a:r>
            <a:r>
              <a:rPr lang="en-GB" sz="1800" dirty="0">
                <a:latin typeface="Courier New" panose="02070309020205020404" pitchFamily="49" charset="0"/>
                <a:cs typeface="Courier New" panose="02070309020205020404" pitchFamily="49" charset="0"/>
              </a:rPr>
              <a:t>)-&gt;'list':</a:t>
            </a:r>
          </a:p>
        </p:txBody>
      </p:sp>
      <p:sp>
        <p:nvSpPr>
          <p:cNvPr id="9" name="Text Box 8">
            <a:extLst>
              <a:ext uri="{FF2B5EF4-FFF2-40B4-BE49-F238E27FC236}">
                <a16:creationId xmlns:a16="http://schemas.microsoft.com/office/drawing/2014/main" id="{F3440B3A-5590-404D-8996-7E1A15042FB6}"/>
              </a:ext>
            </a:extLst>
          </p:cNvPr>
          <p:cNvSpPr txBox="1">
            <a:spLocks noChangeArrowheads="1"/>
          </p:cNvSpPr>
          <p:nvPr/>
        </p:nvSpPr>
        <p:spPr bwMode="auto">
          <a:xfrm>
            <a:off x="812799" y="5608179"/>
            <a:ext cx="7940675" cy="369332"/>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wrap="squar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r>
              <a:rPr lang="en-GB" sz="1800" dirty="0">
                <a:latin typeface="Courier New" panose="02070309020205020404" pitchFamily="49" charset="0"/>
                <a:cs typeface="Courier New" panose="02070309020205020404" pitchFamily="49" charset="0"/>
              </a:rPr>
              <a:t>print(</a:t>
            </a:r>
            <a:r>
              <a:rPr lang="en-GB" sz="1800" dirty="0" err="1">
                <a:latin typeface="Courier New" panose="02070309020205020404" pitchFamily="49" charset="0"/>
                <a:cs typeface="Courier New" panose="02070309020205020404" pitchFamily="49" charset="0"/>
              </a:rPr>
              <a:t>calc_vat.__annotations</a:t>
            </a:r>
            <a:r>
              <a:rPr lang="en-GB" sz="1800" dirty="0">
                <a:latin typeface="Courier New" panose="02070309020205020404" pitchFamily="49" charset="0"/>
                <a:cs typeface="Courier New" panose="02070309020205020404" pitchFamily="49" charset="0"/>
              </a:rPr>
              <a:t>__)</a:t>
            </a:r>
          </a:p>
        </p:txBody>
      </p:sp>
      <p:pic>
        <p:nvPicPr>
          <p:cNvPr id="15" name="Picture 14">
            <a:extLst>
              <a:ext uri="{FF2B5EF4-FFF2-40B4-BE49-F238E27FC236}">
                <a16:creationId xmlns:a16="http://schemas.microsoft.com/office/drawing/2014/main" id="{263CDF19-CEEF-8274-8C68-1A015ED0FA7D}"/>
              </a:ext>
            </a:extLst>
          </p:cNvPr>
          <p:cNvPicPr>
            <a:picLocks noChangeAspect="1"/>
          </p:cNvPicPr>
          <p:nvPr/>
        </p:nvPicPr>
        <p:blipFill>
          <a:blip r:embed="rId3"/>
          <a:stretch>
            <a:fillRect/>
          </a:stretch>
        </p:blipFill>
        <p:spPr>
          <a:xfrm>
            <a:off x="10358439" y="0"/>
            <a:ext cx="1833562" cy="6868092"/>
          </a:xfrm>
          <a:prstGeom prst="rect">
            <a:avLst/>
          </a:prstGeom>
        </p:spPr>
      </p:pic>
    </p:spTree>
    <p:extLst>
      <p:ext uri="{BB962C8B-B14F-4D97-AF65-F5344CB8AC3E}">
        <p14:creationId xmlns:p14="http://schemas.microsoft.com/office/powerpoint/2010/main" val="22906572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eaLnBrk="1" hangingPunct="1"/>
            <a:r>
              <a:rPr lang="en-GB" dirty="0"/>
              <a:t>Variables in functions</a:t>
            </a:r>
          </a:p>
        </p:txBody>
      </p:sp>
      <p:sp>
        <p:nvSpPr>
          <p:cNvPr id="13315" name="Rectangle 3"/>
          <p:cNvSpPr>
            <a:spLocks noGrp="1" noChangeArrowheads="1"/>
          </p:cNvSpPr>
          <p:nvPr>
            <p:ph idx="1"/>
          </p:nvPr>
        </p:nvSpPr>
        <p:spPr/>
        <p:txBody>
          <a:bodyPr/>
          <a:lstStyle/>
          <a:p>
            <a:r>
              <a:rPr lang="en-GB" b="1" dirty="0"/>
              <a:t>Variables in a function can be local or global</a:t>
            </a:r>
          </a:p>
          <a:p>
            <a:pPr marL="457200" indent="-230400">
              <a:buFont typeface="Arial" panose="020B0604020202020204" pitchFamily="34" charset="0"/>
              <a:buChar char="•"/>
            </a:pPr>
            <a:r>
              <a:rPr lang="en-GB" sz="1800" dirty="0"/>
              <a:t>Variables are defined as local if a value is assigned, otherwise global</a:t>
            </a:r>
          </a:p>
          <a:p>
            <a:pPr marL="457200" indent="-230400">
              <a:buFont typeface="Arial" panose="020B0604020202020204" pitchFamily="34" charset="0"/>
              <a:buChar char="•"/>
            </a:pPr>
            <a:r>
              <a:rPr lang="en-GB" sz="1800" dirty="0"/>
              <a:t>Global variables can be referenced using the </a:t>
            </a:r>
            <a:r>
              <a:rPr lang="en-GB" sz="1800" dirty="0">
                <a:solidFill>
                  <a:srgbClr val="0000C8"/>
                </a:solidFill>
                <a:latin typeface="Courier New" panose="02070309020205020404" pitchFamily="49" charset="0"/>
                <a:cs typeface="Courier New" panose="02070309020205020404" pitchFamily="49" charset="0"/>
              </a:rPr>
              <a:t>global</a:t>
            </a:r>
            <a:r>
              <a:rPr lang="en-GB" sz="1800" dirty="0">
                <a:solidFill>
                  <a:srgbClr val="004050"/>
                </a:solidFill>
                <a:latin typeface="Courier New" panose="02070309020205020404" pitchFamily="49" charset="0"/>
                <a:cs typeface="Courier New" panose="02070309020205020404" pitchFamily="49" charset="0"/>
              </a:rPr>
              <a:t> </a:t>
            </a:r>
            <a:r>
              <a:rPr lang="en-GB" sz="1800" dirty="0">
                <a:solidFill>
                  <a:srgbClr val="004050"/>
                </a:solidFill>
                <a:latin typeface="+mn-lt"/>
                <a:cs typeface="Courier New" panose="02070309020205020404" pitchFamily="49" charset="0"/>
              </a:rPr>
              <a:t>keyword</a:t>
            </a:r>
          </a:p>
          <a:p>
            <a:pPr marL="457200" indent="-230400">
              <a:buFont typeface="Arial" panose="020B0604020202020204" pitchFamily="34" charset="0"/>
              <a:buChar char="•"/>
            </a:pPr>
            <a:r>
              <a:rPr lang="en-GB" sz="1800" dirty="0"/>
              <a:t>Are local to the current module, or </a:t>
            </a:r>
            <a:r>
              <a:rPr lang="en-GB" sz="1800" i="1" dirty="0"/>
              <a:t>namespace</a:t>
            </a:r>
          </a:p>
        </p:txBody>
      </p:sp>
      <p:sp>
        <p:nvSpPr>
          <p:cNvPr id="13316" name="Text Box 4"/>
          <p:cNvSpPr txBox="1">
            <a:spLocks noChangeArrowheads="1"/>
          </p:cNvSpPr>
          <p:nvPr/>
        </p:nvSpPr>
        <p:spPr bwMode="auto">
          <a:xfrm>
            <a:off x="824888" y="2920082"/>
            <a:ext cx="4970463" cy="3489325"/>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US" sz="1800" dirty="0">
                <a:latin typeface="Courier New" panose="02070309020205020404" pitchFamily="49" charset="0"/>
                <a:cs typeface="Courier New" panose="02070309020205020404" pitchFamily="49" charset="0"/>
              </a:rPr>
              <a:t>result = 3</a:t>
            </a:r>
          </a:p>
          <a:p>
            <a:pPr>
              <a:spcBef>
                <a:spcPct val="0"/>
              </a:spcBef>
            </a:pPr>
            <a:endParaRPr lang="en-US" sz="800" dirty="0">
              <a:latin typeface="Courier New" panose="02070309020205020404" pitchFamily="49" charset="0"/>
              <a:cs typeface="Courier New" panose="02070309020205020404" pitchFamily="49" charset="0"/>
            </a:endParaRPr>
          </a:p>
          <a:p>
            <a:pPr>
              <a:spcBef>
                <a:spcPct val="0"/>
              </a:spcBef>
            </a:pPr>
            <a:r>
              <a:rPr lang="en-US" sz="1800" dirty="0" err="1">
                <a:latin typeface="Courier New" panose="02070309020205020404" pitchFamily="49" charset="0"/>
                <a:cs typeface="Courier New" panose="02070309020205020404" pitchFamily="49" charset="0"/>
              </a:rPr>
              <a:t>def</a:t>
            </a:r>
            <a:r>
              <a:rPr lang="en-US" sz="1800" dirty="0">
                <a:latin typeface="Courier New" panose="02070309020205020404" pitchFamily="49" charset="0"/>
                <a:cs typeface="Courier New" panose="02070309020205020404" pitchFamily="49" charset="0"/>
              </a:rPr>
              <a:t> scope_test1():    </a:t>
            </a:r>
          </a:p>
          <a:p>
            <a:pPr>
              <a:spcBef>
                <a:spcPct val="0"/>
              </a:spcBef>
            </a:pPr>
            <a:r>
              <a:rPr lang="en-US" sz="1800" dirty="0">
                <a:latin typeface="Courier New" panose="02070309020205020404" pitchFamily="49" charset="0"/>
                <a:cs typeface="Courier New" panose="02070309020205020404" pitchFamily="49" charset="0"/>
              </a:rPr>
              <a:t>   result = 42</a:t>
            </a:r>
          </a:p>
          <a:p>
            <a:pPr>
              <a:spcBef>
                <a:spcPct val="0"/>
              </a:spcBef>
            </a:pPr>
            <a:endParaRPr lang="en-US" sz="800" dirty="0">
              <a:latin typeface="Courier New" panose="02070309020205020404" pitchFamily="49" charset="0"/>
              <a:cs typeface="Courier New" panose="02070309020205020404" pitchFamily="49" charset="0"/>
            </a:endParaRPr>
          </a:p>
          <a:p>
            <a:pPr>
              <a:spcBef>
                <a:spcPct val="0"/>
              </a:spcBef>
            </a:pPr>
            <a:r>
              <a:rPr lang="en-US" sz="1800" dirty="0">
                <a:latin typeface="Courier New" panose="02070309020205020404" pitchFamily="49" charset="0"/>
                <a:cs typeface="Courier New" panose="02070309020205020404" pitchFamily="49" charset="0"/>
              </a:rPr>
              <a:t>scope_test1()</a:t>
            </a:r>
          </a:p>
          <a:p>
            <a:pPr>
              <a:spcBef>
                <a:spcPct val="0"/>
              </a:spcBef>
            </a:pPr>
            <a:r>
              <a:rPr lang="en-US" sz="1800" dirty="0">
                <a:latin typeface="Courier New" panose="02070309020205020404" pitchFamily="49" charset="0"/>
                <a:cs typeface="Courier New" panose="02070309020205020404" pitchFamily="49" charset="0"/>
              </a:rPr>
              <a:t>print(result)</a:t>
            </a:r>
          </a:p>
          <a:p>
            <a:pPr>
              <a:spcBef>
                <a:spcPct val="0"/>
              </a:spcBef>
            </a:pPr>
            <a:endParaRPr lang="en-US" sz="1800" dirty="0">
              <a:latin typeface="Courier New" panose="02070309020205020404" pitchFamily="49" charset="0"/>
              <a:cs typeface="Courier New" panose="02070309020205020404" pitchFamily="49" charset="0"/>
            </a:endParaRPr>
          </a:p>
          <a:p>
            <a:pPr>
              <a:spcBef>
                <a:spcPct val="0"/>
              </a:spcBef>
            </a:pPr>
            <a:r>
              <a:rPr lang="en-US" sz="1800" dirty="0" err="1">
                <a:latin typeface="Courier New" panose="02070309020205020404" pitchFamily="49" charset="0"/>
                <a:cs typeface="Courier New" panose="02070309020205020404" pitchFamily="49" charset="0"/>
              </a:rPr>
              <a:t>def</a:t>
            </a:r>
            <a:r>
              <a:rPr lang="en-US" sz="1800" dirty="0">
                <a:latin typeface="Courier New" panose="02070309020205020404" pitchFamily="49" charset="0"/>
                <a:cs typeface="Courier New" panose="02070309020205020404" pitchFamily="49" charset="0"/>
              </a:rPr>
              <a:t> scope_test2():    </a:t>
            </a:r>
          </a:p>
          <a:p>
            <a:pPr>
              <a:spcBef>
                <a:spcPct val="0"/>
              </a:spcBef>
            </a:pPr>
            <a:r>
              <a:rPr lang="en-US" sz="1800" dirty="0">
                <a:latin typeface="Courier New" panose="02070309020205020404" pitchFamily="49" charset="0"/>
                <a:cs typeface="Courier New" panose="02070309020205020404" pitchFamily="49" charset="0"/>
              </a:rPr>
              <a:t>   </a:t>
            </a:r>
            <a:r>
              <a:rPr lang="en-US" sz="1800" b="1" dirty="0">
                <a:latin typeface="Courier New" panose="02070309020205020404" pitchFamily="49" charset="0"/>
                <a:cs typeface="Courier New" panose="02070309020205020404" pitchFamily="49" charset="0"/>
              </a:rPr>
              <a:t>global</a:t>
            </a:r>
            <a:r>
              <a:rPr lang="en-US" sz="1800" dirty="0">
                <a:latin typeface="Courier New" panose="02070309020205020404" pitchFamily="49" charset="0"/>
                <a:cs typeface="Courier New" panose="02070309020205020404" pitchFamily="49" charset="0"/>
              </a:rPr>
              <a:t> result</a:t>
            </a:r>
          </a:p>
          <a:p>
            <a:pPr>
              <a:spcBef>
                <a:spcPct val="0"/>
              </a:spcBef>
            </a:pPr>
            <a:r>
              <a:rPr lang="en-US" sz="1800" dirty="0">
                <a:latin typeface="Courier New" panose="02070309020205020404" pitchFamily="49" charset="0"/>
                <a:cs typeface="Courier New" panose="02070309020205020404" pitchFamily="49" charset="0"/>
              </a:rPr>
              <a:t>   result = 42</a:t>
            </a:r>
          </a:p>
          <a:p>
            <a:pPr>
              <a:spcBef>
                <a:spcPct val="0"/>
              </a:spcBef>
            </a:pPr>
            <a:endParaRPr lang="en-US" sz="800" dirty="0">
              <a:latin typeface="Courier New" panose="02070309020205020404" pitchFamily="49" charset="0"/>
              <a:cs typeface="Courier New" panose="02070309020205020404" pitchFamily="49" charset="0"/>
            </a:endParaRPr>
          </a:p>
          <a:p>
            <a:pPr>
              <a:spcBef>
                <a:spcPct val="0"/>
              </a:spcBef>
            </a:pPr>
            <a:r>
              <a:rPr lang="en-US" sz="1800" dirty="0">
                <a:latin typeface="Courier New" panose="02070309020205020404" pitchFamily="49" charset="0"/>
                <a:cs typeface="Courier New" panose="02070309020205020404" pitchFamily="49" charset="0"/>
              </a:rPr>
              <a:t>scope_test2()</a:t>
            </a:r>
          </a:p>
          <a:p>
            <a:pPr>
              <a:spcBef>
                <a:spcPct val="0"/>
              </a:spcBef>
            </a:pPr>
            <a:r>
              <a:rPr lang="en-US" sz="1800" dirty="0">
                <a:latin typeface="Courier New" panose="02070309020205020404" pitchFamily="49" charset="0"/>
                <a:cs typeface="Courier New" panose="02070309020205020404" pitchFamily="49" charset="0"/>
              </a:rPr>
              <a:t>print(result)</a:t>
            </a:r>
            <a:endParaRPr lang="en-GB" sz="1800" dirty="0">
              <a:latin typeface="Courier New" panose="02070309020205020404" pitchFamily="49" charset="0"/>
              <a:cs typeface="Courier New" panose="02070309020205020404" pitchFamily="49" charset="0"/>
            </a:endParaRPr>
          </a:p>
        </p:txBody>
      </p:sp>
      <p:sp>
        <p:nvSpPr>
          <p:cNvPr id="13317" name="Text Box 5"/>
          <p:cNvSpPr txBox="1">
            <a:spLocks noChangeArrowheads="1"/>
          </p:cNvSpPr>
          <p:nvPr/>
        </p:nvSpPr>
        <p:spPr bwMode="auto">
          <a:xfrm>
            <a:off x="6493668" y="4237275"/>
            <a:ext cx="608012" cy="376237"/>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a:latin typeface="Courier New" panose="02070309020205020404" pitchFamily="49" charset="0"/>
              </a:rPr>
              <a:t> </a:t>
            </a:r>
            <a:r>
              <a:rPr lang="en-GB" sz="1800" dirty="0">
                <a:latin typeface="Courier New" panose="02070309020205020404" pitchFamily="49" charset="0"/>
                <a:cs typeface="Courier New" panose="02070309020205020404" pitchFamily="49" charset="0"/>
              </a:rPr>
              <a:t>3 </a:t>
            </a:r>
          </a:p>
        </p:txBody>
      </p:sp>
      <p:sp>
        <p:nvSpPr>
          <p:cNvPr id="13318" name="Text Box 6"/>
          <p:cNvSpPr txBox="1">
            <a:spLocks noChangeArrowheads="1"/>
          </p:cNvSpPr>
          <p:nvPr/>
        </p:nvSpPr>
        <p:spPr bwMode="auto">
          <a:xfrm>
            <a:off x="6498554" y="5947372"/>
            <a:ext cx="598241" cy="369332"/>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lgn="ctr">
              <a:spcBef>
                <a:spcPct val="0"/>
              </a:spcBef>
            </a:pPr>
            <a:r>
              <a:rPr lang="en-GB" sz="1800" dirty="0">
                <a:latin typeface="Courier New" panose="02070309020205020404" pitchFamily="49" charset="0"/>
                <a:cs typeface="Courier New" panose="02070309020205020404" pitchFamily="49" charset="0"/>
              </a:rPr>
              <a:t> 42</a:t>
            </a:r>
          </a:p>
        </p:txBody>
      </p:sp>
      <p:sp>
        <p:nvSpPr>
          <p:cNvPr id="13319" name="Line 7"/>
          <p:cNvSpPr>
            <a:spLocks noChangeShapeType="1"/>
          </p:cNvSpPr>
          <p:nvPr/>
        </p:nvSpPr>
        <p:spPr bwMode="auto">
          <a:xfrm>
            <a:off x="3702049" y="4425394"/>
            <a:ext cx="2687176"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GB"/>
          </a:p>
        </p:txBody>
      </p:sp>
      <p:sp>
        <p:nvSpPr>
          <p:cNvPr id="13320" name="Line 8"/>
          <p:cNvSpPr>
            <a:spLocks noChangeShapeType="1"/>
          </p:cNvSpPr>
          <p:nvPr/>
        </p:nvSpPr>
        <p:spPr bwMode="auto">
          <a:xfrm>
            <a:off x="3702050" y="6157948"/>
            <a:ext cx="2687176"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GB"/>
          </a:p>
        </p:txBody>
      </p:sp>
    </p:spTree>
    <p:extLst>
      <p:ext uri="{BB962C8B-B14F-4D97-AF65-F5344CB8AC3E}">
        <p14:creationId xmlns:p14="http://schemas.microsoft.com/office/powerpoint/2010/main" val="2902521820"/>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GB" dirty="0"/>
              <a:t>Nested functions</a:t>
            </a:r>
          </a:p>
        </p:txBody>
      </p:sp>
      <p:sp>
        <p:nvSpPr>
          <p:cNvPr id="14339" name="Rectangle 3"/>
          <p:cNvSpPr>
            <a:spLocks noGrp="1" noChangeArrowheads="1"/>
          </p:cNvSpPr>
          <p:nvPr>
            <p:ph idx="1"/>
          </p:nvPr>
        </p:nvSpPr>
        <p:spPr/>
        <p:txBody>
          <a:bodyPr/>
          <a:lstStyle/>
          <a:p>
            <a:r>
              <a:rPr lang="en-GB" b="1" dirty="0"/>
              <a:t>A function can be defined within another function</a:t>
            </a:r>
          </a:p>
          <a:p>
            <a:pPr marL="457200" lvl="1" indent="-230400">
              <a:buFont typeface="Arial" panose="020B0604020202020204" pitchFamily="34" charset="0"/>
              <a:buChar char="•"/>
            </a:pPr>
            <a:r>
              <a:rPr lang="en-GB" sz="1800" dirty="0"/>
              <a:t>This has the same scope as any other object</a:t>
            </a:r>
          </a:p>
          <a:p>
            <a:pPr lvl="1"/>
            <a:endParaRPr lang="en-GB" dirty="0"/>
          </a:p>
          <a:p>
            <a:pPr lvl="1"/>
            <a:endParaRPr lang="en-GB" dirty="0"/>
          </a:p>
          <a:p>
            <a:pPr lvl="1"/>
            <a:endParaRPr lang="en-GB" dirty="0"/>
          </a:p>
          <a:p>
            <a:pPr lvl="1"/>
            <a:endParaRPr lang="en-GB" dirty="0"/>
          </a:p>
          <a:p>
            <a:pPr lvl="1"/>
            <a:endParaRPr lang="en-GB" dirty="0"/>
          </a:p>
          <a:p>
            <a:pPr lvl="1"/>
            <a:endParaRPr lang="en-GB" dirty="0"/>
          </a:p>
          <a:p>
            <a:pPr lvl="1"/>
            <a:endParaRPr lang="en-GB" dirty="0"/>
          </a:p>
          <a:p>
            <a:pPr marL="88900" lvl="1" indent="0">
              <a:buNone/>
            </a:pPr>
            <a:endParaRPr lang="en-GB" dirty="0"/>
          </a:p>
          <a:p>
            <a:pPr lvl="1">
              <a:buFont typeface="Arial" panose="020B0604020202020204" pitchFamily="34" charset="0"/>
              <a:buChar char="•"/>
            </a:pPr>
            <a:endParaRPr lang="en-GB" b="1" dirty="0"/>
          </a:p>
          <a:p>
            <a:r>
              <a:rPr lang="en-GB" b="1" dirty="0"/>
              <a:t>Nested functions can be used to encapsulate helper code</a:t>
            </a:r>
          </a:p>
          <a:p>
            <a:pPr marL="457200" lvl="1" indent="-230400">
              <a:buFont typeface="Arial" panose="020B0604020202020204" pitchFamily="34" charset="0"/>
              <a:buChar char="•"/>
            </a:pPr>
            <a:r>
              <a:rPr lang="en-GB" sz="1800" dirty="0"/>
              <a:t>Can be returned as </a:t>
            </a:r>
            <a:r>
              <a:rPr lang="en-GB" sz="1800" i="1" dirty="0"/>
              <a:t>closures</a:t>
            </a:r>
          </a:p>
          <a:p>
            <a:endParaRPr lang="en-GB" dirty="0"/>
          </a:p>
        </p:txBody>
      </p:sp>
      <p:sp>
        <p:nvSpPr>
          <p:cNvPr id="14340" name="Text Box 4"/>
          <p:cNvSpPr txBox="1">
            <a:spLocks noChangeArrowheads="1"/>
          </p:cNvSpPr>
          <p:nvPr/>
        </p:nvSpPr>
        <p:spPr bwMode="auto">
          <a:xfrm>
            <a:off x="881909" y="2176551"/>
            <a:ext cx="5321300" cy="2831544"/>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err="1">
                <a:latin typeface="Courier New" panose="02070309020205020404" pitchFamily="49" charset="0"/>
                <a:cs typeface="Courier New" panose="02070309020205020404" pitchFamily="49" charset="0"/>
              </a:rPr>
              <a:t>def</a:t>
            </a:r>
            <a:r>
              <a:rPr lang="en-GB" sz="1800" dirty="0">
                <a:latin typeface="Courier New" panose="02070309020205020404" pitchFamily="49" charset="0"/>
                <a:cs typeface="Courier New" panose="02070309020205020404" pitchFamily="49" charset="0"/>
              </a:rPr>
              <a:t> outer():</a:t>
            </a:r>
          </a:p>
          <a:p>
            <a:pPr>
              <a:spcBef>
                <a:spcPct val="0"/>
              </a:spcBef>
            </a:pPr>
            <a:r>
              <a:rPr lang="en-GB" sz="1800" dirty="0">
                <a:latin typeface="Courier New" panose="02070309020205020404" pitchFamily="49" charset="0"/>
                <a:cs typeface="Courier New" panose="02070309020205020404" pitchFamily="49" charset="0"/>
              </a:rPr>
              <a:t>    </a:t>
            </a:r>
            <a:r>
              <a:rPr lang="en-GB" sz="1800" dirty="0" err="1">
                <a:latin typeface="Courier New" panose="02070309020205020404" pitchFamily="49" charset="0"/>
                <a:cs typeface="Courier New" panose="02070309020205020404" pitchFamily="49" charset="0"/>
              </a:rPr>
              <a:t>num</a:t>
            </a:r>
            <a:r>
              <a:rPr lang="en-GB" sz="1800" dirty="0">
                <a:latin typeface="Courier New" panose="02070309020205020404" pitchFamily="49" charset="0"/>
                <a:cs typeface="Courier New" panose="02070309020205020404" pitchFamily="49" charset="0"/>
              </a:rPr>
              <a:t> = 42</a:t>
            </a:r>
          </a:p>
          <a:p>
            <a:pPr>
              <a:spcBef>
                <a:spcPct val="0"/>
              </a:spcBef>
            </a:pPr>
            <a:endParaRPr lang="en-GB" sz="800" dirty="0">
              <a:latin typeface="Courier New" panose="02070309020205020404" pitchFamily="49" charset="0"/>
              <a:cs typeface="Courier New" panose="02070309020205020404" pitchFamily="49" charset="0"/>
            </a:endParaRPr>
          </a:p>
          <a:p>
            <a:pPr>
              <a:spcBef>
                <a:spcPct val="0"/>
              </a:spcBef>
            </a:pPr>
            <a:r>
              <a:rPr lang="en-GB" sz="1800" dirty="0">
                <a:latin typeface="Courier New" panose="02070309020205020404" pitchFamily="49" charset="0"/>
                <a:cs typeface="Courier New" panose="02070309020205020404" pitchFamily="49" charset="0"/>
              </a:rPr>
              <a:t>    </a:t>
            </a:r>
            <a:r>
              <a:rPr lang="en-GB" sz="1800" dirty="0" err="1">
                <a:latin typeface="Courier New" panose="02070309020205020404" pitchFamily="49" charset="0"/>
                <a:cs typeface="Courier New" panose="02070309020205020404" pitchFamily="49" charset="0"/>
              </a:rPr>
              <a:t>def</a:t>
            </a:r>
            <a:r>
              <a:rPr lang="en-GB" sz="1800" dirty="0">
                <a:latin typeface="Courier New" panose="02070309020205020404" pitchFamily="49" charset="0"/>
                <a:cs typeface="Courier New" panose="02070309020205020404" pitchFamily="49" charset="0"/>
              </a:rPr>
              <a:t> inner():</a:t>
            </a:r>
          </a:p>
          <a:p>
            <a:pPr>
              <a:spcBef>
                <a:spcPct val="0"/>
              </a:spcBef>
            </a:pPr>
            <a:r>
              <a:rPr lang="en-GB" sz="1800" dirty="0">
                <a:latin typeface="Courier New" panose="02070309020205020404" pitchFamily="49" charset="0"/>
                <a:cs typeface="Courier New" panose="02070309020205020404" pitchFamily="49" charset="0"/>
              </a:rPr>
              <a:t>        print(</a:t>
            </a:r>
            <a:r>
              <a:rPr lang="en-GB" sz="1800" dirty="0" err="1">
                <a:latin typeface="Courier New" panose="02070309020205020404" pitchFamily="49" charset="0"/>
                <a:cs typeface="Courier New" panose="02070309020205020404" pitchFamily="49" charset="0"/>
              </a:rPr>
              <a:t>num</a:t>
            </a:r>
            <a:r>
              <a:rPr lang="en-GB" sz="1800" dirty="0">
                <a:latin typeface="Courier New" panose="02070309020205020404" pitchFamily="49" charset="0"/>
                <a:cs typeface="Courier New" panose="02070309020205020404" pitchFamily="49" charset="0"/>
              </a:rPr>
              <a:t>, "in inner")</a:t>
            </a:r>
          </a:p>
          <a:p>
            <a:pPr>
              <a:spcBef>
                <a:spcPct val="0"/>
              </a:spcBef>
            </a:pPr>
            <a:r>
              <a:rPr lang="en-GB" sz="800" dirty="0">
                <a:latin typeface="Courier New" panose="02070309020205020404" pitchFamily="49" charset="0"/>
                <a:cs typeface="Courier New" panose="02070309020205020404" pitchFamily="49" charset="0"/>
              </a:rPr>
              <a:t>        </a:t>
            </a:r>
          </a:p>
          <a:p>
            <a:pPr>
              <a:spcBef>
                <a:spcPct val="0"/>
              </a:spcBef>
            </a:pPr>
            <a:r>
              <a:rPr lang="en-GB" sz="1800" dirty="0">
                <a:latin typeface="Courier New" panose="02070309020205020404" pitchFamily="49" charset="0"/>
                <a:cs typeface="Courier New" panose="02070309020205020404" pitchFamily="49" charset="0"/>
              </a:rPr>
              <a:t>    inner()</a:t>
            </a:r>
          </a:p>
          <a:p>
            <a:pPr>
              <a:spcBef>
                <a:spcPct val="0"/>
              </a:spcBef>
            </a:pPr>
            <a:r>
              <a:rPr lang="en-GB" sz="1800" dirty="0">
                <a:latin typeface="Courier New" panose="02070309020205020404" pitchFamily="49" charset="0"/>
                <a:cs typeface="Courier New" panose="02070309020205020404" pitchFamily="49" charset="0"/>
              </a:rPr>
              <a:t>    print(</a:t>
            </a:r>
            <a:r>
              <a:rPr lang="en-GB" sz="1800" dirty="0" err="1">
                <a:latin typeface="Courier New" panose="02070309020205020404" pitchFamily="49" charset="0"/>
                <a:cs typeface="Courier New" panose="02070309020205020404" pitchFamily="49" charset="0"/>
              </a:rPr>
              <a:t>num</a:t>
            </a:r>
            <a:r>
              <a:rPr lang="en-GB" sz="1800" dirty="0">
                <a:latin typeface="Courier New" panose="02070309020205020404" pitchFamily="49" charset="0"/>
                <a:cs typeface="Courier New" panose="02070309020205020404" pitchFamily="49" charset="0"/>
              </a:rPr>
              <a:t>, "in outer")</a:t>
            </a:r>
          </a:p>
          <a:p>
            <a:pPr>
              <a:spcBef>
                <a:spcPct val="0"/>
              </a:spcBef>
            </a:pPr>
            <a:r>
              <a:rPr lang="en-GB" sz="1800" dirty="0">
                <a:latin typeface="Courier New" panose="02070309020205020404" pitchFamily="49" charset="0"/>
                <a:cs typeface="Courier New" panose="02070309020205020404" pitchFamily="49" charset="0"/>
              </a:rPr>
              <a:t>    </a:t>
            </a:r>
          </a:p>
          <a:p>
            <a:pPr>
              <a:spcBef>
                <a:spcPct val="0"/>
              </a:spcBef>
            </a:pPr>
            <a:r>
              <a:rPr lang="en-GB" sz="1800" dirty="0">
                <a:latin typeface="Courier New" panose="02070309020205020404" pitchFamily="49" charset="0"/>
                <a:cs typeface="Courier New" panose="02070309020205020404" pitchFamily="49" charset="0"/>
              </a:rPr>
              <a:t>outer()</a:t>
            </a:r>
          </a:p>
          <a:p>
            <a:pPr>
              <a:spcBef>
                <a:spcPct val="0"/>
              </a:spcBef>
            </a:pPr>
            <a:r>
              <a:rPr lang="en-GB" sz="1800" dirty="0">
                <a:latin typeface="Courier New" panose="02070309020205020404" pitchFamily="49" charset="0"/>
                <a:cs typeface="Courier New" panose="02070309020205020404" pitchFamily="49" charset="0"/>
              </a:rPr>
              <a:t>inner()</a:t>
            </a:r>
          </a:p>
        </p:txBody>
      </p:sp>
      <p:sp>
        <p:nvSpPr>
          <p:cNvPr id="14341" name="Text Box 5"/>
          <p:cNvSpPr txBox="1">
            <a:spLocks noChangeArrowheads="1"/>
          </p:cNvSpPr>
          <p:nvPr/>
        </p:nvSpPr>
        <p:spPr bwMode="auto">
          <a:xfrm>
            <a:off x="3424962" y="4617560"/>
            <a:ext cx="5441950" cy="925512"/>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US" sz="1800" dirty="0">
                <a:latin typeface="Courier New" panose="02070309020205020404" pitchFamily="49" charset="0"/>
                <a:cs typeface="Courier New" panose="02070309020205020404" pitchFamily="49" charset="0"/>
              </a:rPr>
              <a:t>42 in inner</a:t>
            </a:r>
          </a:p>
          <a:p>
            <a:pPr>
              <a:spcBef>
                <a:spcPct val="0"/>
              </a:spcBef>
            </a:pPr>
            <a:r>
              <a:rPr lang="en-US" sz="1800" dirty="0">
                <a:latin typeface="Courier New" panose="02070309020205020404" pitchFamily="49" charset="0"/>
                <a:cs typeface="Courier New" panose="02070309020205020404" pitchFamily="49" charset="0"/>
              </a:rPr>
              <a:t>42 in outer</a:t>
            </a:r>
          </a:p>
          <a:p>
            <a:pPr>
              <a:spcBef>
                <a:spcPct val="0"/>
              </a:spcBef>
            </a:pPr>
            <a:r>
              <a:rPr lang="en-US" sz="1800" dirty="0" err="1">
                <a:solidFill>
                  <a:srgbClr val="FF0000"/>
                </a:solidFill>
                <a:latin typeface="Courier New" panose="02070309020205020404" pitchFamily="49" charset="0"/>
                <a:cs typeface="Courier New" panose="02070309020205020404" pitchFamily="49" charset="0"/>
              </a:rPr>
              <a:t>NameError</a:t>
            </a:r>
            <a:r>
              <a:rPr lang="en-US" sz="1800" dirty="0">
                <a:solidFill>
                  <a:srgbClr val="FF0000"/>
                </a:solidFill>
                <a:latin typeface="Courier New" panose="02070309020205020404" pitchFamily="49" charset="0"/>
                <a:cs typeface="Courier New" panose="02070309020205020404" pitchFamily="49" charset="0"/>
              </a:rPr>
              <a:t>: name 'inner' is not defined</a:t>
            </a:r>
            <a:endParaRPr lang="en-GB" sz="1800" dirty="0">
              <a:solidFill>
                <a:srgbClr val="FF0000"/>
              </a:solidFill>
              <a:latin typeface="Courier New" panose="02070309020205020404" pitchFamily="49" charset="0"/>
              <a:cs typeface="Courier New" panose="02070309020205020404" pitchFamily="49" charset="0"/>
            </a:endParaRPr>
          </a:p>
        </p:txBody>
      </p:sp>
      <p:sp>
        <p:nvSpPr>
          <p:cNvPr id="14342" name="Line 6"/>
          <p:cNvSpPr>
            <a:spLocks noChangeShapeType="1"/>
          </p:cNvSpPr>
          <p:nvPr/>
        </p:nvSpPr>
        <p:spPr bwMode="auto">
          <a:xfrm flipH="1" flipV="1">
            <a:off x="2139949" y="4815130"/>
            <a:ext cx="1185141" cy="391326"/>
          </a:xfrm>
          <a:prstGeom prst="line">
            <a:avLst/>
          </a:prstGeom>
          <a:noFill/>
          <a:ln w="9525">
            <a:solidFill>
              <a:schemeClr val="tx1"/>
            </a:solidFill>
            <a:round/>
            <a:headEnd type="triangle" w="med" len="med"/>
            <a:tailEnd/>
          </a:ln>
          <a:extLst>
            <a:ext uri="{909E8E84-426E-40dd-AFC4-6F175D3DCCD1}">
              <a14:hiddenFill xmlns="" xmlns:a14="http://schemas.microsoft.com/office/drawing/2010/main">
                <a:noFill/>
              </a14:hiddenFill>
            </a:ext>
          </a:extLst>
        </p:spPr>
        <p:txBody>
          <a:bodyPr/>
          <a:lstStyle/>
          <a:p>
            <a:endParaRPr lang="en-GB"/>
          </a:p>
        </p:txBody>
      </p:sp>
    </p:spTree>
    <p:extLst>
      <p:ext uri="{BB962C8B-B14F-4D97-AF65-F5344CB8AC3E}">
        <p14:creationId xmlns:p14="http://schemas.microsoft.com/office/powerpoint/2010/main" val="2408110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eaLnBrk="1" hangingPunct="1"/>
            <a:r>
              <a:rPr lang="en-GB" dirty="0"/>
              <a:t>Variables in nested functions</a:t>
            </a:r>
          </a:p>
        </p:txBody>
      </p:sp>
      <p:sp>
        <p:nvSpPr>
          <p:cNvPr id="15363" name="Rectangle 3"/>
          <p:cNvSpPr>
            <a:spLocks noGrp="1" noChangeArrowheads="1"/>
          </p:cNvSpPr>
          <p:nvPr>
            <p:ph idx="1"/>
          </p:nvPr>
        </p:nvSpPr>
        <p:spPr/>
        <p:txBody>
          <a:bodyPr/>
          <a:lstStyle/>
          <a:p>
            <a:r>
              <a:rPr lang="en-GB" b="1" dirty="0"/>
              <a:t>Since scopes may be nested, we need to indicate that</a:t>
            </a:r>
          </a:p>
        </p:txBody>
      </p:sp>
      <p:sp>
        <p:nvSpPr>
          <p:cNvPr id="15364" name="Text Box 4"/>
          <p:cNvSpPr txBox="1">
            <a:spLocks noChangeArrowheads="1"/>
          </p:cNvSpPr>
          <p:nvPr/>
        </p:nvSpPr>
        <p:spPr bwMode="auto">
          <a:xfrm>
            <a:off x="1081675" y="1977537"/>
            <a:ext cx="6707188" cy="4247317"/>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US" sz="1800" dirty="0">
                <a:latin typeface="Courier New" panose="02070309020205020404" pitchFamily="49" charset="0"/>
                <a:cs typeface="Courier New" panose="02070309020205020404" pitchFamily="49" charset="0"/>
              </a:rPr>
              <a:t>result = 3</a:t>
            </a:r>
          </a:p>
          <a:p>
            <a:pPr>
              <a:spcBef>
                <a:spcPct val="0"/>
              </a:spcBef>
            </a:pPr>
            <a:endParaRPr lang="en-US" sz="1800" dirty="0">
              <a:latin typeface="Courier New" panose="02070309020205020404" pitchFamily="49" charset="0"/>
              <a:cs typeface="Courier New" panose="02070309020205020404" pitchFamily="49" charset="0"/>
            </a:endParaRPr>
          </a:p>
          <a:p>
            <a:pPr>
              <a:spcBef>
                <a:spcPct val="0"/>
              </a:spcBef>
            </a:pPr>
            <a:r>
              <a:rPr lang="en-US" sz="1800" dirty="0">
                <a:latin typeface="Courier New" panose="02070309020205020404" pitchFamily="49" charset="0"/>
                <a:cs typeface="Courier New" panose="02070309020205020404" pitchFamily="49" charset="0"/>
              </a:rPr>
              <a:t>def </a:t>
            </a:r>
            <a:r>
              <a:rPr lang="en-US" sz="1800" dirty="0" err="1">
                <a:latin typeface="Courier New" panose="02070309020205020404" pitchFamily="49" charset="0"/>
                <a:cs typeface="Courier New" panose="02070309020205020404" pitchFamily="49" charset="0"/>
              </a:rPr>
              <a:t>my_func</a:t>
            </a:r>
            <a:r>
              <a:rPr lang="en-US" sz="1800" dirty="0">
                <a:latin typeface="Courier New" panose="02070309020205020404" pitchFamily="49" charset="0"/>
                <a:cs typeface="Courier New" panose="02070309020205020404" pitchFamily="49" charset="0"/>
              </a:rPr>
              <a:t>():</a:t>
            </a:r>
          </a:p>
          <a:p>
            <a:pPr>
              <a:spcBef>
                <a:spcPct val="0"/>
              </a:spcBef>
            </a:pPr>
            <a:r>
              <a:rPr lang="en-US" sz="1800" dirty="0">
                <a:latin typeface="Courier New" panose="02070309020205020404" pitchFamily="49" charset="0"/>
                <a:cs typeface="Courier New" panose="02070309020205020404" pitchFamily="49" charset="0"/>
              </a:rPr>
              <a:t>    result = 12</a:t>
            </a:r>
          </a:p>
          <a:p>
            <a:pPr>
              <a:spcBef>
                <a:spcPct val="0"/>
              </a:spcBef>
            </a:pP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def</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scope_test</a:t>
            </a:r>
            <a:r>
              <a:rPr lang="en-US" sz="1800" dirty="0">
                <a:latin typeface="Courier New" panose="02070309020205020404" pitchFamily="49" charset="0"/>
                <a:cs typeface="Courier New" panose="02070309020205020404" pitchFamily="49" charset="0"/>
              </a:rPr>
              <a:t>():</a:t>
            </a:r>
          </a:p>
          <a:p>
            <a:pPr>
              <a:spcBef>
                <a:spcPct val="0"/>
              </a:spcBef>
            </a:pPr>
            <a:r>
              <a:rPr lang="en-US" sz="1800" dirty="0">
                <a:latin typeface="Courier New" panose="02070309020205020404" pitchFamily="49" charset="0"/>
                <a:cs typeface="Courier New" panose="02070309020205020404" pitchFamily="49" charset="0"/>
              </a:rPr>
              <a:t>        </a:t>
            </a:r>
            <a:r>
              <a:rPr lang="en-US" sz="1800" b="1" dirty="0">
                <a:latin typeface="Courier New" panose="02070309020205020404" pitchFamily="49" charset="0"/>
                <a:cs typeface="Courier New" panose="02070309020205020404" pitchFamily="49" charset="0"/>
              </a:rPr>
              <a:t>nonlocal result</a:t>
            </a:r>
          </a:p>
          <a:p>
            <a:pPr>
              <a:spcBef>
                <a:spcPct val="0"/>
              </a:spcBef>
            </a:pPr>
            <a:r>
              <a:rPr lang="en-US" sz="1800" dirty="0">
                <a:latin typeface="Courier New" panose="02070309020205020404" pitchFamily="49" charset="0"/>
                <a:cs typeface="Courier New" panose="02070309020205020404" pitchFamily="49" charset="0"/>
              </a:rPr>
              <a:t>        if result &lt; 45:</a:t>
            </a:r>
          </a:p>
          <a:p>
            <a:pPr>
              <a:spcBef>
                <a:spcPct val="0"/>
              </a:spcBef>
            </a:pPr>
            <a:r>
              <a:rPr lang="en-US" sz="1800" dirty="0">
                <a:latin typeface="Courier New" panose="02070309020205020404" pitchFamily="49" charset="0"/>
                <a:cs typeface="Courier New" panose="02070309020205020404" pitchFamily="49" charset="0"/>
              </a:rPr>
              <a:t>            result += 1</a:t>
            </a:r>
          </a:p>
          <a:p>
            <a:pPr>
              <a:spcBef>
                <a:spcPct val="0"/>
              </a:spcBef>
            </a:pP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scope_test</a:t>
            </a:r>
            <a:r>
              <a:rPr lang="en-US" sz="1800" dirty="0">
                <a:latin typeface="Courier New" panose="02070309020205020404" pitchFamily="49" charset="0"/>
                <a:cs typeface="Courier New" panose="02070309020205020404" pitchFamily="49" charset="0"/>
              </a:rPr>
              <a:t>()</a:t>
            </a:r>
          </a:p>
          <a:p>
            <a:pPr>
              <a:spcBef>
                <a:spcPct val="0"/>
              </a:spcBef>
            </a:pPr>
            <a:r>
              <a:rPr lang="en-US" sz="1800" dirty="0">
                <a:latin typeface="Courier New" panose="02070309020205020404" pitchFamily="49" charset="0"/>
                <a:cs typeface="Courier New" panose="02070309020205020404" pitchFamily="49" charset="0"/>
              </a:rPr>
              <a:t>            </a:t>
            </a:r>
          </a:p>
          <a:p>
            <a:pPr>
              <a:spcBef>
                <a:spcPct val="0"/>
              </a:spcBef>
            </a:pP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scope_test</a:t>
            </a:r>
            <a:r>
              <a:rPr lang="en-US" sz="1800" dirty="0">
                <a:latin typeface="Courier New" panose="02070309020205020404" pitchFamily="49" charset="0"/>
                <a:cs typeface="Courier New" panose="02070309020205020404" pitchFamily="49" charset="0"/>
              </a:rPr>
              <a:t>()</a:t>
            </a:r>
          </a:p>
          <a:p>
            <a:pPr>
              <a:spcBef>
                <a:spcPct val="0"/>
              </a:spcBef>
            </a:pPr>
            <a:r>
              <a:rPr lang="en-US" sz="1800" dirty="0">
                <a:latin typeface="Courier New" panose="02070309020205020404" pitchFamily="49" charset="0"/>
                <a:cs typeface="Courier New" panose="02070309020205020404" pitchFamily="49" charset="0"/>
              </a:rPr>
              <a:t>    print(result, "from </a:t>
            </a:r>
            <a:r>
              <a:rPr lang="en-US" sz="1800" dirty="0" err="1">
                <a:latin typeface="Courier New" panose="02070309020205020404" pitchFamily="49" charset="0"/>
                <a:cs typeface="Courier New" panose="02070309020205020404" pitchFamily="49" charset="0"/>
              </a:rPr>
              <a:t>my_func</a:t>
            </a:r>
            <a:r>
              <a:rPr lang="en-US" sz="1800" dirty="0">
                <a:latin typeface="Courier New" panose="02070309020205020404" pitchFamily="49" charset="0"/>
                <a:cs typeface="Courier New" panose="02070309020205020404" pitchFamily="49" charset="0"/>
              </a:rPr>
              <a:t>")</a:t>
            </a:r>
          </a:p>
          <a:p>
            <a:pPr>
              <a:spcBef>
                <a:spcPct val="0"/>
              </a:spcBef>
            </a:pPr>
            <a:endParaRPr lang="en-US" sz="1800" dirty="0">
              <a:latin typeface="Courier New" panose="02070309020205020404" pitchFamily="49" charset="0"/>
              <a:cs typeface="Courier New" panose="02070309020205020404" pitchFamily="49" charset="0"/>
            </a:endParaRPr>
          </a:p>
          <a:p>
            <a:pPr>
              <a:spcBef>
                <a:spcPct val="0"/>
              </a:spcBef>
            </a:pPr>
            <a:r>
              <a:rPr lang="en-US" sz="1800" dirty="0" err="1">
                <a:latin typeface="Courier New" panose="02070309020205020404" pitchFamily="49" charset="0"/>
                <a:cs typeface="Courier New" panose="02070309020205020404" pitchFamily="49" charset="0"/>
              </a:rPr>
              <a:t>my_func</a:t>
            </a:r>
            <a:r>
              <a:rPr lang="en-US" sz="1800" dirty="0">
                <a:latin typeface="Courier New" panose="02070309020205020404" pitchFamily="49" charset="0"/>
                <a:cs typeface="Courier New" panose="02070309020205020404" pitchFamily="49" charset="0"/>
              </a:rPr>
              <a:t>()</a:t>
            </a:r>
          </a:p>
          <a:p>
            <a:pPr>
              <a:spcBef>
                <a:spcPct val="0"/>
              </a:spcBef>
            </a:pPr>
            <a:r>
              <a:rPr lang="en-US" sz="1800" dirty="0">
                <a:latin typeface="Courier New" panose="02070309020205020404" pitchFamily="49" charset="0"/>
                <a:cs typeface="Courier New" panose="02070309020205020404" pitchFamily="49" charset="0"/>
              </a:rPr>
              <a:t>print(result, "from main")</a:t>
            </a:r>
            <a:endParaRPr lang="en-GB" sz="1800" dirty="0">
              <a:latin typeface="Courier New" panose="02070309020205020404" pitchFamily="49" charset="0"/>
              <a:cs typeface="Courier New" panose="02070309020205020404" pitchFamily="49" charset="0"/>
            </a:endParaRPr>
          </a:p>
        </p:txBody>
      </p:sp>
      <p:sp>
        <p:nvSpPr>
          <p:cNvPr id="15365" name="Text Box 5"/>
          <p:cNvSpPr txBox="1">
            <a:spLocks noChangeArrowheads="1"/>
          </p:cNvSpPr>
          <p:nvPr/>
        </p:nvSpPr>
        <p:spPr bwMode="auto">
          <a:xfrm>
            <a:off x="4771546" y="1988096"/>
            <a:ext cx="733425" cy="346075"/>
          </a:xfrm>
          <a:prstGeom prst="rect">
            <a:avLst/>
          </a:prstGeom>
          <a:solidFill>
            <a:schemeClr val="bg1"/>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r>
              <a:rPr lang="en-GB" sz="1600"/>
              <a:t>global</a:t>
            </a:r>
          </a:p>
        </p:txBody>
      </p:sp>
      <p:sp>
        <p:nvSpPr>
          <p:cNvPr id="15366" name="Line 6"/>
          <p:cNvSpPr>
            <a:spLocks noChangeShapeType="1"/>
          </p:cNvSpPr>
          <p:nvPr/>
        </p:nvSpPr>
        <p:spPr bwMode="auto">
          <a:xfrm flipH="1" flipV="1">
            <a:off x="2912878" y="2171069"/>
            <a:ext cx="1700212"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spAutoFit/>
          </a:bodyPr>
          <a:lstStyle/>
          <a:p>
            <a:endParaRPr lang="en-GB"/>
          </a:p>
        </p:txBody>
      </p:sp>
      <p:sp>
        <p:nvSpPr>
          <p:cNvPr id="15367" name="Text Box 7"/>
          <p:cNvSpPr txBox="1">
            <a:spLocks noChangeArrowheads="1"/>
          </p:cNvSpPr>
          <p:nvPr/>
        </p:nvSpPr>
        <p:spPr bwMode="auto">
          <a:xfrm>
            <a:off x="6096000" y="3408170"/>
            <a:ext cx="2806700" cy="835025"/>
          </a:xfrm>
          <a:prstGeom prst="rect">
            <a:avLst/>
          </a:prstGeom>
          <a:solidFill>
            <a:schemeClr val="bg1"/>
          </a:solidFill>
          <a:ln w="9525">
            <a:solidFill>
              <a:schemeClr val="tx1"/>
            </a:solidFill>
            <a:miter lim="800000"/>
            <a:headEnd/>
            <a:tailEnd/>
          </a:ln>
          <a:effectLst>
            <a:outerShdw blurRad="50800" dist="38100" dir="2700000" algn="tl" rotWithShape="0">
              <a:prstClr val="black">
                <a:alpha val="40000"/>
              </a:prstClr>
            </a:outerShdw>
          </a:effectLst>
        </p:spPr>
        <p:txBody>
          <a:bodyPr>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lgn="ctr"/>
            <a:r>
              <a:rPr lang="en-GB" sz="1600" dirty="0"/>
              <a:t>Would fail with </a:t>
            </a:r>
            <a:r>
              <a:rPr lang="en-GB" sz="1600" dirty="0" err="1"/>
              <a:t>UnboundLocalError</a:t>
            </a:r>
            <a:r>
              <a:rPr lang="en-GB" sz="1600" dirty="0"/>
              <a:t> without the </a:t>
            </a:r>
            <a:r>
              <a:rPr lang="en-GB" sz="1600" dirty="0">
                <a:latin typeface="Courier New" panose="02070309020205020404" pitchFamily="49" charset="0"/>
                <a:cs typeface="Courier New" panose="02070309020205020404" pitchFamily="49" charset="0"/>
              </a:rPr>
              <a:t>nonlocal</a:t>
            </a:r>
          </a:p>
        </p:txBody>
      </p:sp>
      <p:sp>
        <p:nvSpPr>
          <p:cNvPr id="15368" name="Line 8"/>
          <p:cNvSpPr>
            <a:spLocks noChangeShapeType="1"/>
          </p:cNvSpPr>
          <p:nvPr/>
        </p:nvSpPr>
        <p:spPr bwMode="auto">
          <a:xfrm flipH="1">
            <a:off x="4620926" y="3825160"/>
            <a:ext cx="1065213"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spAutoFit/>
          </a:bodyPr>
          <a:lstStyle/>
          <a:p>
            <a:endParaRPr lang="en-GB"/>
          </a:p>
        </p:txBody>
      </p:sp>
      <p:sp>
        <p:nvSpPr>
          <p:cNvPr id="15369" name="Text Box 9"/>
          <p:cNvSpPr txBox="1">
            <a:spLocks noChangeArrowheads="1"/>
          </p:cNvSpPr>
          <p:nvPr/>
        </p:nvSpPr>
        <p:spPr bwMode="auto">
          <a:xfrm>
            <a:off x="5725526" y="2750486"/>
            <a:ext cx="1931987" cy="346075"/>
          </a:xfrm>
          <a:prstGeom prst="rect">
            <a:avLst/>
          </a:prstGeom>
          <a:solidFill>
            <a:schemeClr val="bg1"/>
          </a:solidFill>
          <a:ln w="9525">
            <a:solidFill>
              <a:schemeClr val="tx1"/>
            </a:solidFill>
            <a:miter lim="800000"/>
            <a:headEnd/>
            <a:tailEnd/>
          </a:ln>
          <a:effectLst>
            <a:outerShdw blurRad="50800" dist="38100" dir="2700000" algn="tl" rotWithShape="0">
              <a:prstClr val="black">
                <a:alpha val="40000"/>
              </a:prstClr>
            </a:outerShdw>
          </a:effectLst>
        </p:spPr>
        <p:txBody>
          <a:bodyPr>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r>
              <a:rPr lang="en-GB" sz="1600"/>
              <a:t>new local variable</a:t>
            </a:r>
          </a:p>
        </p:txBody>
      </p:sp>
      <p:sp>
        <p:nvSpPr>
          <p:cNvPr id="15370" name="Line 10"/>
          <p:cNvSpPr>
            <a:spLocks noChangeShapeType="1"/>
          </p:cNvSpPr>
          <p:nvPr/>
        </p:nvSpPr>
        <p:spPr bwMode="auto">
          <a:xfrm flipH="1">
            <a:off x="4435269" y="2945284"/>
            <a:ext cx="1065213"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spAutoFit/>
          </a:bodyPr>
          <a:lstStyle/>
          <a:p>
            <a:endParaRPr lang="en-GB"/>
          </a:p>
        </p:txBody>
      </p:sp>
      <p:sp>
        <p:nvSpPr>
          <p:cNvPr id="15371" name="Text Box 11"/>
          <p:cNvSpPr txBox="1">
            <a:spLocks noChangeArrowheads="1"/>
          </p:cNvSpPr>
          <p:nvPr/>
        </p:nvSpPr>
        <p:spPr bwMode="auto">
          <a:xfrm>
            <a:off x="6096000" y="5828539"/>
            <a:ext cx="2774950" cy="650875"/>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US" sz="1800" dirty="0">
                <a:latin typeface="Courier New" panose="02070309020205020404" pitchFamily="49" charset="0"/>
                <a:cs typeface="Courier New" panose="02070309020205020404" pitchFamily="49" charset="0"/>
              </a:rPr>
              <a:t>45 from </a:t>
            </a:r>
            <a:r>
              <a:rPr lang="en-US" sz="1800" dirty="0" err="1">
                <a:latin typeface="Courier New" panose="02070309020205020404" pitchFamily="49" charset="0"/>
                <a:cs typeface="Courier New" panose="02070309020205020404" pitchFamily="49" charset="0"/>
              </a:rPr>
              <a:t>my_func</a:t>
            </a:r>
            <a:endParaRPr lang="en-US" sz="1800" dirty="0">
              <a:latin typeface="Courier New" panose="02070309020205020404" pitchFamily="49" charset="0"/>
              <a:cs typeface="Courier New" panose="02070309020205020404" pitchFamily="49" charset="0"/>
            </a:endParaRPr>
          </a:p>
          <a:p>
            <a:pPr>
              <a:spcBef>
                <a:spcPct val="0"/>
              </a:spcBef>
            </a:pPr>
            <a:r>
              <a:rPr lang="en-US" sz="1800" dirty="0">
                <a:latin typeface="Courier New" panose="02070309020205020404" pitchFamily="49" charset="0"/>
                <a:cs typeface="Courier New" panose="02070309020205020404" pitchFamily="49" charset="0"/>
              </a:rPr>
              <a:t>3 from main</a:t>
            </a:r>
            <a:endParaRPr lang="en-GB" sz="18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064829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pPr eaLnBrk="1" hangingPunct="1"/>
            <a:r>
              <a:rPr lang="en-GB"/>
              <a:t>Function documentation</a:t>
            </a:r>
          </a:p>
        </p:txBody>
      </p:sp>
      <p:sp>
        <p:nvSpPr>
          <p:cNvPr id="17411" name="Rectangle 3"/>
          <p:cNvSpPr>
            <a:spLocks noGrp="1" noChangeArrowheads="1"/>
          </p:cNvSpPr>
          <p:nvPr>
            <p:ph idx="1"/>
          </p:nvPr>
        </p:nvSpPr>
        <p:spPr/>
        <p:txBody>
          <a:bodyPr/>
          <a:lstStyle/>
          <a:p>
            <a:r>
              <a:rPr lang="en-GB" b="1" dirty="0"/>
              <a:t>Comments have limited use</a:t>
            </a:r>
          </a:p>
          <a:p>
            <a:pPr marL="457200" lvl="1" indent="-230400">
              <a:buFont typeface="Arial" panose="020B0604020202020204" pitchFamily="34" charset="0"/>
              <a:buChar char="•"/>
            </a:pPr>
            <a:r>
              <a:rPr lang="en-GB" sz="1800" dirty="0"/>
              <a:t>Useful for maintainers, but not designed for users</a:t>
            </a:r>
          </a:p>
          <a:p>
            <a:r>
              <a:rPr lang="en-GB" b="1" dirty="0"/>
              <a:t>Python supports </a:t>
            </a:r>
            <a:r>
              <a:rPr lang="en-GB" b="1" i="1" dirty="0" err="1"/>
              <a:t>docstrings</a:t>
            </a:r>
            <a:endParaRPr lang="en-GB" b="1" i="1" dirty="0"/>
          </a:p>
          <a:p>
            <a:pPr marL="457200" lvl="1" indent="-230400">
              <a:buFont typeface="Arial" panose="020B0604020202020204" pitchFamily="34" charset="0"/>
              <a:buChar char="•"/>
            </a:pPr>
            <a:r>
              <a:rPr lang="en-GB" sz="1800" dirty="0"/>
              <a:t>Used by help() and for automated testing</a:t>
            </a:r>
          </a:p>
          <a:p>
            <a:pPr marL="457200" lvl="1" indent="-230400">
              <a:buFont typeface="Arial" panose="020B0604020202020204" pitchFamily="34" charset="0"/>
              <a:buChar char="•"/>
            </a:pPr>
            <a:r>
              <a:rPr lang="en-GB" sz="1800" dirty="0"/>
              <a:t>Define a bare string at the start of the function</a:t>
            </a:r>
          </a:p>
          <a:p>
            <a:pPr marL="457200" lvl="2" indent="-230400">
              <a:buFont typeface="Arial" panose="020B0604020202020204" pitchFamily="34" charset="0"/>
              <a:buChar char="•"/>
            </a:pPr>
            <a:r>
              <a:rPr lang="en-GB" sz="1800" dirty="0"/>
              <a:t>A triple quoted </a:t>
            </a:r>
            <a:r>
              <a:rPr lang="en-GB" sz="1800" i="1" dirty="0"/>
              <a:t>string</a:t>
            </a:r>
            <a:r>
              <a:rPr lang="en-GB" sz="1800" dirty="0"/>
              <a:t>, not an inline # comment</a:t>
            </a:r>
          </a:p>
          <a:p>
            <a:pPr marL="457200" lvl="1" indent="-230400">
              <a:buFont typeface="Arial" panose="020B0604020202020204" pitchFamily="34" charset="0"/>
              <a:buChar char="•"/>
            </a:pPr>
            <a:r>
              <a:rPr lang="en-GB" sz="1800" dirty="0"/>
              <a:t>Or explicitly assign to the attribute __doc__</a:t>
            </a:r>
          </a:p>
        </p:txBody>
      </p:sp>
      <p:sp>
        <p:nvSpPr>
          <p:cNvPr id="17412" name="Text Box 4"/>
          <p:cNvSpPr txBox="1">
            <a:spLocks noChangeArrowheads="1"/>
          </p:cNvSpPr>
          <p:nvPr/>
        </p:nvSpPr>
        <p:spPr bwMode="auto">
          <a:xfrm>
            <a:off x="809006" y="4019136"/>
            <a:ext cx="4381328" cy="1323439"/>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US" sz="1600" dirty="0">
                <a:latin typeface="Courier New" panose="02070309020205020404" pitchFamily="49" charset="0"/>
                <a:cs typeface="Courier New" panose="02070309020205020404" pitchFamily="49" charset="0"/>
              </a:rPr>
              <a:t>def </a:t>
            </a:r>
            <a:r>
              <a:rPr lang="en-US" sz="1600" dirty="0" err="1">
                <a:latin typeface="Courier New" panose="02070309020205020404" pitchFamily="49" charset="0"/>
                <a:cs typeface="Courier New" panose="02070309020205020404" pitchFamily="49" charset="0"/>
              </a:rPr>
              <a:t>my_func</a:t>
            </a:r>
            <a:r>
              <a:rPr lang="en-US" sz="1600" dirty="0">
                <a:latin typeface="Courier New" panose="02070309020205020404" pitchFamily="49" charset="0"/>
                <a:cs typeface="Courier New" panose="02070309020205020404" pitchFamily="49" charset="0"/>
              </a:rPr>
              <a:t>():</a:t>
            </a:r>
          </a:p>
          <a:p>
            <a:pPr>
              <a:spcBef>
                <a:spcPct val="0"/>
              </a:spcBef>
            </a:pPr>
            <a:r>
              <a:rPr lang="en-US" sz="1600" dirty="0">
                <a:latin typeface="Courier New" panose="02070309020205020404" pitchFamily="49" charset="0"/>
                <a:cs typeface="Courier New" panose="02070309020205020404" pitchFamily="49" charset="0"/>
              </a:rPr>
              <a:t>    """ </a:t>
            </a:r>
            <a:r>
              <a:rPr lang="en-US" sz="1600" dirty="0" err="1">
                <a:latin typeface="Courier New" panose="02070309020205020404" pitchFamily="49" charset="0"/>
                <a:cs typeface="Courier New" panose="02070309020205020404" pitchFamily="49" charset="0"/>
              </a:rPr>
              <a:t>my_func</a:t>
            </a:r>
            <a:r>
              <a:rPr lang="en-US" sz="1600" dirty="0">
                <a:latin typeface="Courier New" panose="02070309020205020404" pitchFamily="49" charset="0"/>
                <a:cs typeface="Courier New" panose="02070309020205020404" pitchFamily="49" charset="0"/>
              </a:rPr>
              <a:t> has no parameters </a:t>
            </a:r>
          </a:p>
          <a:p>
            <a:pPr>
              <a:spcBef>
                <a:spcPct val="0"/>
              </a:spcBef>
            </a:pPr>
            <a:r>
              <a:rPr lang="en-US" sz="1600" dirty="0">
                <a:latin typeface="Courier New" panose="02070309020205020404" pitchFamily="49" charset="0"/>
                <a:cs typeface="Courier New" panose="02070309020205020404" pitchFamily="49" charset="0"/>
              </a:rPr>
              <a:t>        and prints 'Hello'.</a:t>
            </a:r>
          </a:p>
          <a:p>
            <a:pPr>
              <a:spcBef>
                <a:spcPct val="0"/>
              </a:spcBef>
            </a:pPr>
            <a:r>
              <a:rPr lang="en-US" sz="1600" dirty="0">
                <a:latin typeface="Courier New" panose="02070309020205020404" pitchFamily="49" charset="0"/>
                <a:cs typeface="Courier New" panose="02070309020205020404" pitchFamily="49" charset="0"/>
              </a:rPr>
              <a:t>    """</a:t>
            </a:r>
          </a:p>
          <a:p>
            <a:pPr>
              <a:spcBef>
                <a:spcPct val="0"/>
              </a:spcBef>
            </a:pPr>
            <a:r>
              <a:rPr lang="en-US" sz="1600" dirty="0">
                <a:latin typeface="Courier New" panose="02070309020205020404" pitchFamily="49" charset="0"/>
                <a:cs typeface="Courier New" panose="02070309020205020404" pitchFamily="49" charset="0"/>
              </a:rPr>
              <a:t>    print("Hello")</a:t>
            </a:r>
            <a:endParaRPr lang="en-GB" sz="1600" dirty="0">
              <a:latin typeface="Courier New" panose="02070309020205020404" pitchFamily="49" charset="0"/>
              <a:cs typeface="Courier New" panose="02070309020205020404" pitchFamily="49" charset="0"/>
            </a:endParaRPr>
          </a:p>
        </p:txBody>
      </p:sp>
      <p:sp>
        <p:nvSpPr>
          <p:cNvPr id="17413" name="Text Box 5"/>
          <p:cNvSpPr txBox="1">
            <a:spLocks noChangeArrowheads="1"/>
          </p:cNvSpPr>
          <p:nvPr/>
        </p:nvSpPr>
        <p:spPr bwMode="auto">
          <a:xfrm>
            <a:off x="3679965" y="5222959"/>
            <a:ext cx="6356227" cy="1200329"/>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600" dirty="0">
                <a:latin typeface="Courier New" panose="02070309020205020404" pitchFamily="49" charset="0"/>
                <a:cs typeface="Courier New" panose="02070309020205020404" pitchFamily="49" charset="0"/>
              </a:rPr>
              <a:t>&gt;&gt;&gt; </a:t>
            </a:r>
            <a:r>
              <a:rPr lang="en-GB" sz="1600" b="1" dirty="0">
                <a:latin typeface="Courier New" panose="02070309020205020404" pitchFamily="49" charset="0"/>
                <a:cs typeface="Courier New" panose="02070309020205020404" pitchFamily="49" charset="0"/>
              </a:rPr>
              <a:t>help(</a:t>
            </a:r>
            <a:r>
              <a:rPr lang="en-GB" sz="1600" b="1" dirty="0" err="1">
                <a:latin typeface="Courier New" panose="02070309020205020404" pitchFamily="49" charset="0"/>
                <a:cs typeface="Courier New" panose="02070309020205020404" pitchFamily="49" charset="0"/>
              </a:rPr>
              <a:t>my_func</a:t>
            </a:r>
            <a:r>
              <a:rPr lang="en-GB" sz="1600" b="1" dirty="0">
                <a:latin typeface="Courier New" panose="02070309020205020404" pitchFamily="49" charset="0"/>
                <a:cs typeface="Courier New" panose="02070309020205020404" pitchFamily="49" charset="0"/>
              </a:rPr>
              <a:t>)</a:t>
            </a:r>
          </a:p>
          <a:p>
            <a:pPr>
              <a:spcBef>
                <a:spcPct val="0"/>
              </a:spcBef>
            </a:pPr>
            <a:r>
              <a:rPr lang="en-GB" sz="1600" dirty="0">
                <a:latin typeface="Courier New" panose="02070309020205020404" pitchFamily="49" charset="0"/>
                <a:cs typeface="Courier New" panose="02070309020205020404" pitchFamily="49" charset="0"/>
              </a:rPr>
              <a:t>Help on function </a:t>
            </a:r>
            <a:r>
              <a:rPr lang="en-GB" sz="1600" dirty="0" err="1">
                <a:latin typeface="Courier New" panose="02070309020205020404" pitchFamily="49" charset="0"/>
                <a:cs typeface="Courier New" panose="02070309020205020404" pitchFamily="49" charset="0"/>
              </a:rPr>
              <a:t>my_func</a:t>
            </a:r>
            <a:r>
              <a:rPr lang="en-GB" sz="1600" dirty="0">
                <a:latin typeface="Courier New" panose="02070309020205020404" pitchFamily="49" charset="0"/>
                <a:cs typeface="Courier New" panose="02070309020205020404" pitchFamily="49" charset="0"/>
              </a:rPr>
              <a:t> in module __main__:</a:t>
            </a:r>
          </a:p>
          <a:p>
            <a:pPr>
              <a:spcBef>
                <a:spcPct val="0"/>
              </a:spcBef>
            </a:pPr>
            <a:endParaRPr lang="en-GB" sz="800" dirty="0">
              <a:latin typeface="Courier New" panose="02070309020205020404" pitchFamily="49" charset="0"/>
              <a:cs typeface="Courier New" panose="02070309020205020404" pitchFamily="49" charset="0"/>
            </a:endParaRPr>
          </a:p>
          <a:p>
            <a:pPr>
              <a:spcBef>
                <a:spcPct val="0"/>
              </a:spcBef>
            </a:pPr>
            <a:r>
              <a:rPr lang="en-GB" sz="1600" dirty="0" err="1">
                <a:latin typeface="Courier New" panose="02070309020205020404" pitchFamily="49" charset="0"/>
                <a:cs typeface="Courier New" panose="02070309020205020404" pitchFamily="49" charset="0"/>
              </a:rPr>
              <a:t>my_func</a:t>
            </a:r>
            <a:r>
              <a:rPr lang="en-GB" sz="1600" dirty="0">
                <a:latin typeface="Courier New" panose="02070309020205020404" pitchFamily="49" charset="0"/>
                <a:cs typeface="Courier New" panose="02070309020205020404" pitchFamily="49" charset="0"/>
              </a:rPr>
              <a:t>()</a:t>
            </a:r>
          </a:p>
          <a:p>
            <a:pPr>
              <a:spcBef>
                <a:spcPct val="0"/>
              </a:spcBef>
            </a:pPr>
            <a:r>
              <a:rPr lang="en-GB" sz="1600" dirty="0">
                <a:latin typeface="Courier New" panose="02070309020205020404" pitchFamily="49" charset="0"/>
                <a:cs typeface="Courier New" panose="02070309020205020404" pitchFamily="49" charset="0"/>
              </a:rPr>
              <a:t>    </a:t>
            </a:r>
            <a:r>
              <a:rPr lang="en-GB" sz="1600" dirty="0" err="1">
                <a:latin typeface="Courier New" panose="02070309020205020404" pitchFamily="49" charset="0"/>
                <a:cs typeface="Courier New" panose="02070309020205020404" pitchFamily="49" charset="0"/>
              </a:rPr>
              <a:t>my_func</a:t>
            </a:r>
            <a:r>
              <a:rPr lang="en-GB" sz="1600" dirty="0">
                <a:latin typeface="Courier New" panose="02070309020205020404" pitchFamily="49" charset="0"/>
                <a:cs typeface="Courier New" panose="02070309020205020404" pitchFamily="49" charset="0"/>
              </a:rPr>
              <a:t> has no parameters and prints 'Hello'.</a:t>
            </a:r>
          </a:p>
        </p:txBody>
      </p:sp>
      <p:sp>
        <p:nvSpPr>
          <p:cNvPr id="17414" name="Text Box 6"/>
          <p:cNvSpPr txBox="1">
            <a:spLocks noChangeArrowheads="1"/>
          </p:cNvSpPr>
          <p:nvPr/>
        </p:nvSpPr>
        <p:spPr bwMode="auto">
          <a:xfrm>
            <a:off x="6190069" y="4019136"/>
            <a:ext cx="2190750" cy="5810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r>
              <a:rPr lang="en-GB" sz="1600" dirty="0"/>
              <a:t>Use triple quotes over several lines</a:t>
            </a:r>
          </a:p>
        </p:txBody>
      </p:sp>
      <p:sp>
        <p:nvSpPr>
          <p:cNvPr id="17415" name="Line 7"/>
          <p:cNvSpPr>
            <a:spLocks noChangeShapeType="1"/>
          </p:cNvSpPr>
          <p:nvPr/>
        </p:nvSpPr>
        <p:spPr bwMode="auto">
          <a:xfrm flipH="1">
            <a:off x="5047069" y="4243481"/>
            <a:ext cx="1143000" cy="1524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spAutoFit/>
          </a:bodyPr>
          <a:lstStyle/>
          <a:p>
            <a:endParaRPr lang="en-GB"/>
          </a:p>
        </p:txBody>
      </p:sp>
    </p:spTree>
    <p:extLst>
      <p:ext uri="{BB962C8B-B14F-4D97-AF65-F5344CB8AC3E}">
        <p14:creationId xmlns:p14="http://schemas.microsoft.com/office/powerpoint/2010/main" val="2178938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lang="en-GB" dirty="0"/>
              <a:t>Lambda functions</a:t>
            </a:r>
          </a:p>
        </p:txBody>
      </p:sp>
      <p:sp>
        <p:nvSpPr>
          <p:cNvPr id="18435" name="Rectangle 3"/>
          <p:cNvSpPr>
            <a:spLocks noGrp="1" noChangeArrowheads="1"/>
          </p:cNvSpPr>
          <p:nvPr>
            <p:ph idx="1"/>
          </p:nvPr>
        </p:nvSpPr>
        <p:spPr/>
        <p:txBody>
          <a:bodyPr/>
          <a:lstStyle/>
          <a:p>
            <a:r>
              <a:rPr lang="en-GB" b="1" dirty="0"/>
              <a:t>Anonymous short-hand functions</a:t>
            </a:r>
          </a:p>
          <a:p>
            <a:pPr marL="457200" lvl="1" indent="-230400">
              <a:buFont typeface="Arial" panose="020B0604020202020204" pitchFamily="34" charset="0"/>
              <a:buChar char="•"/>
            </a:pPr>
            <a:r>
              <a:rPr lang="en-GB" sz="1800" dirty="0"/>
              <a:t>Cannot contain branches or loops</a:t>
            </a:r>
          </a:p>
          <a:p>
            <a:pPr marL="457200" lvl="1" indent="-230400">
              <a:buFont typeface="Arial" panose="020B0604020202020204" pitchFamily="34" charset="0"/>
              <a:buChar char="•"/>
            </a:pPr>
            <a:r>
              <a:rPr lang="en-GB" sz="1800" dirty="0"/>
              <a:t>Can contain </a:t>
            </a:r>
            <a:r>
              <a:rPr lang="en-GB" sz="1800" i="1" dirty="0"/>
              <a:t>conditional expressions</a:t>
            </a:r>
          </a:p>
          <a:p>
            <a:pPr marL="457200" lvl="1" indent="-230400">
              <a:buFont typeface="Arial" panose="020B0604020202020204" pitchFamily="34" charset="0"/>
              <a:buChar char="•"/>
            </a:pPr>
            <a:r>
              <a:rPr lang="en-GB" sz="1800" dirty="0"/>
              <a:t>Cannot have a </a:t>
            </a:r>
            <a:r>
              <a:rPr lang="en-GB" sz="1800" b="0" dirty="0">
                <a:latin typeface="Courier New" panose="02070309020205020404" pitchFamily="49" charset="0"/>
              </a:rPr>
              <a:t>return</a:t>
            </a:r>
            <a:r>
              <a:rPr lang="en-GB" sz="1800" dirty="0"/>
              <a:t> statement or assignments</a:t>
            </a:r>
          </a:p>
          <a:p>
            <a:pPr marL="457200" lvl="1" indent="-230400">
              <a:buFont typeface="Arial" panose="020B0604020202020204" pitchFamily="34" charset="0"/>
              <a:buChar char="•"/>
            </a:pPr>
            <a:r>
              <a:rPr lang="en-GB" sz="1800" dirty="0"/>
              <a:t>Last result of the function is the returned value</a:t>
            </a:r>
          </a:p>
          <a:p>
            <a:pPr lvl="1">
              <a:buFont typeface="Arial" panose="020B0604020202020204" pitchFamily="34" charset="0"/>
              <a:buChar char="•"/>
            </a:pPr>
            <a:endParaRPr lang="en-GB" dirty="0"/>
          </a:p>
          <a:p>
            <a:pPr lvl="1"/>
            <a:endParaRPr lang="en-GB" dirty="0"/>
          </a:p>
          <a:p>
            <a:pPr lvl="1"/>
            <a:endParaRPr lang="en-GB" dirty="0"/>
          </a:p>
          <a:p>
            <a:pPr lvl="1"/>
            <a:endParaRPr lang="en-GB" dirty="0"/>
          </a:p>
          <a:p>
            <a:pPr marL="88900" lvl="1" indent="0">
              <a:buNone/>
            </a:pPr>
            <a:endParaRPr lang="en-GB" dirty="0"/>
          </a:p>
          <a:p>
            <a:r>
              <a:rPr lang="en-GB" b="1" dirty="0"/>
              <a:t>Often used with the </a:t>
            </a:r>
            <a:r>
              <a:rPr lang="en-GB" b="1" dirty="0">
                <a:latin typeface="Courier New" panose="02070309020205020404" pitchFamily="49" charset="0"/>
              </a:rPr>
              <a:t>map()</a:t>
            </a:r>
            <a:r>
              <a:rPr lang="en-GB" b="1" dirty="0"/>
              <a:t> and </a:t>
            </a:r>
            <a:r>
              <a:rPr lang="en-GB" b="1" dirty="0">
                <a:latin typeface="Courier New" panose="02070309020205020404" pitchFamily="49" charset="0"/>
              </a:rPr>
              <a:t>filter()</a:t>
            </a:r>
            <a:r>
              <a:rPr lang="en-GB" b="1" dirty="0"/>
              <a:t> built-ins</a:t>
            </a:r>
          </a:p>
          <a:p>
            <a:pPr marL="457200" lvl="1" indent="-230400">
              <a:buFont typeface="Arial" panose="020B0604020202020204" pitchFamily="34" charset="0"/>
              <a:buChar char="•"/>
            </a:pPr>
            <a:r>
              <a:rPr lang="en-GB" sz="1800" dirty="0"/>
              <a:t>Applies an operation to each item in a list</a:t>
            </a:r>
          </a:p>
        </p:txBody>
      </p:sp>
      <p:grpSp>
        <p:nvGrpSpPr>
          <p:cNvPr id="18436" name="Group 9"/>
          <p:cNvGrpSpPr>
            <a:grpSpLocks/>
          </p:cNvGrpSpPr>
          <p:nvPr/>
        </p:nvGrpSpPr>
        <p:grpSpPr bwMode="auto">
          <a:xfrm>
            <a:off x="814831" y="3268465"/>
            <a:ext cx="8439151" cy="1673226"/>
            <a:chOff x="425" y="2706"/>
            <a:chExt cx="5316" cy="1054"/>
          </a:xfrm>
          <a:effectLst>
            <a:outerShdw blurRad="50800" dist="38100" dir="2700000" algn="tl" rotWithShape="0">
              <a:prstClr val="black">
                <a:alpha val="40000"/>
              </a:prstClr>
            </a:outerShdw>
          </a:effectLst>
        </p:grpSpPr>
        <p:sp>
          <p:nvSpPr>
            <p:cNvPr id="18440" name="Text Box 4"/>
            <p:cNvSpPr txBox="1">
              <a:spLocks noChangeArrowheads="1"/>
            </p:cNvSpPr>
            <p:nvPr/>
          </p:nvSpPr>
          <p:spPr bwMode="auto">
            <a:xfrm>
              <a:off x="425" y="2706"/>
              <a:ext cx="5153" cy="950"/>
            </a:xfrm>
            <a:prstGeom prst="rect">
              <a:avLst/>
            </a:prstGeom>
            <a:solidFill>
              <a:schemeClr val="tx2">
                <a:lumMod val="20000"/>
                <a:lumOff val="80000"/>
              </a:schemeClr>
            </a:solidFill>
            <a:ln w="9525">
              <a:solidFill>
                <a:schemeClr val="tx1"/>
              </a:solidFill>
              <a:miter lim="800000"/>
              <a:headEnd/>
              <a:tailEnd/>
            </a:ln>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a:latin typeface="Courier New" panose="02070309020205020404" pitchFamily="49" charset="0"/>
                  <a:cs typeface="Courier New" panose="02070309020205020404" pitchFamily="49" charset="0"/>
                </a:rPr>
                <a:t>compare=lambda a, b: -1 if a &lt; b else (+1 if a &gt; b else 0)</a:t>
              </a:r>
            </a:p>
            <a:p>
              <a:pPr>
                <a:spcBef>
                  <a:spcPct val="0"/>
                </a:spcBef>
              </a:pPr>
              <a:endParaRPr lang="en-GB" dirty="0">
                <a:latin typeface="Courier New" panose="02070309020205020404" pitchFamily="49" charset="0"/>
                <a:cs typeface="Courier New" panose="02070309020205020404" pitchFamily="49" charset="0"/>
              </a:endParaRPr>
            </a:p>
            <a:p>
              <a:pPr>
                <a:spcBef>
                  <a:spcPct val="0"/>
                </a:spcBef>
              </a:pPr>
              <a:r>
                <a:rPr lang="en-GB" sz="1800" dirty="0">
                  <a:latin typeface="Courier New" panose="02070309020205020404" pitchFamily="49" charset="0"/>
                  <a:cs typeface="Courier New" panose="02070309020205020404" pitchFamily="49" charset="0"/>
                </a:rPr>
                <a:t>x = 42</a:t>
              </a:r>
            </a:p>
            <a:p>
              <a:pPr>
                <a:spcBef>
                  <a:spcPct val="0"/>
                </a:spcBef>
              </a:pPr>
              <a:r>
                <a:rPr lang="en-GB" sz="1800" dirty="0">
                  <a:latin typeface="Courier New" panose="02070309020205020404" pitchFamily="49" charset="0"/>
                  <a:cs typeface="Courier New" panose="02070309020205020404" pitchFamily="49" charset="0"/>
                </a:rPr>
                <a:t>y = 3</a:t>
              </a:r>
            </a:p>
            <a:p>
              <a:pPr>
                <a:spcBef>
                  <a:spcPct val="0"/>
                </a:spcBef>
              </a:pPr>
              <a:endParaRPr lang="en-GB" dirty="0">
                <a:latin typeface="Courier New" panose="02070309020205020404" pitchFamily="49" charset="0"/>
                <a:cs typeface="Courier New" panose="02070309020205020404" pitchFamily="49" charset="0"/>
              </a:endParaRPr>
            </a:p>
            <a:p>
              <a:pPr>
                <a:spcBef>
                  <a:spcPct val="0"/>
                </a:spcBef>
              </a:pPr>
              <a:r>
                <a:rPr lang="en-GB" sz="1800" dirty="0">
                  <a:latin typeface="Courier New" panose="02070309020205020404" pitchFamily="49" charset="0"/>
                  <a:cs typeface="Courier New" panose="02070309020205020404" pitchFamily="49" charset="0"/>
                </a:rPr>
                <a:t>print("a&gt;b", compare(x, y))</a:t>
              </a:r>
            </a:p>
          </p:txBody>
        </p:sp>
        <p:sp>
          <p:nvSpPr>
            <p:cNvPr id="18441" name="Text Box 5"/>
            <p:cNvSpPr txBox="1">
              <a:spLocks noChangeArrowheads="1"/>
            </p:cNvSpPr>
            <p:nvPr/>
          </p:nvSpPr>
          <p:spPr bwMode="auto">
            <a:xfrm>
              <a:off x="4264" y="3523"/>
              <a:ext cx="1477" cy="237"/>
            </a:xfrm>
            <a:prstGeom prst="rect">
              <a:avLst/>
            </a:prstGeom>
            <a:solidFill>
              <a:schemeClr val="accent2"/>
            </a:solidFill>
            <a:ln w="9525">
              <a:solidFill>
                <a:schemeClr val="tx1"/>
              </a:solidFill>
              <a:miter lim="800000"/>
              <a:headEnd/>
              <a:tailEnd/>
            </a:ln>
          </p:spPr>
          <p:txBody>
            <a:bodyPr>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pt-BR" sz="1800" dirty="0">
                  <a:latin typeface="Courier New" panose="02070309020205020404" pitchFamily="49" charset="0"/>
                  <a:cs typeface="Courier New" panose="02070309020205020404" pitchFamily="49" charset="0"/>
                </a:rPr>
                <a:t>a&gt;b 1</a:t>
              </a:r>
              <a:endParaRPr lang="en-GB" sz="1800" dirty="0">
                <a:latin typeface="Courier New" panose="02070309020205020404" pitchFamily="49" charset="0"/>
                <a:cs typeface="Courier New" panose="02070309020205020404" pitchFamily="49" charset="0"/>
              </a:endParaRPr>
            </a:p>
          </p:txBody>
        </p:sp>
      </p:grpSp>
      <p:sp>
        <p:nvSpPr>
          <p:cNvPr id="18437" name="Text Box 7"/>
          <p:cNvSpPr txBox="1">
            <a:spLocks noChangeArrowheads="1"/>
          </p:cNvSpPr>
          <p:nvPr/>
        </p:nvSpPr>
        <p:spPr bwMode="auto">
          <a:xfrm>
            <a:off x="5077002" y="4090567"/>
            <a:ext cx="1244600" cy="346075"/>
          </a:xfrm>
          <a:prstGeom prst="rect">
            <a:avLst/>
          </a:prstGeom>
          <a:solidFill>
            <a:schemeClr val="bg1"/>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r>
              <a:rPr lang="en-GB" sz="1600" dirty="0"/>
              <a:t>Parameters</a:t>
            </a:r>
          </a:p>
        </p:txBody>
      </p:sp>
      <p:sp>
        <p:nvSpPr>
          <p:cNvPr id="18438" name="Line 8"/>
          <p:cNvSpPr>
            <a:spLocks noChangeShapeType="1"/>
          </p:cNvSpPr>
          <p:nvPr/>
        </p:nvSpPr>
        <p:spPr bwMode="auto">
          <a:xfrm flipH="1" flipV="1">
            <a:off x="3483152" y="3633955"/>
            <a:ext cx="1593850" cy="592138"/>
          </a:xfrm>
          <a:prstGeom prst="line">
            <a:avLst/>
          </a:prstGeom>
          <a:noFill/>
          <a:ln w="9525">
            <a:solidFill>
              <a:srgbClr val="FF0000"/>
            </a:solidFill>
            <a:round/>
            <a:headEnd/>
            <a:tailEnd type="triangle" w="med" len="med"/>
          </a:ln>
          <a:extLst>
            <a:ext uri="{909E8E84-426E-40dd-AFC4-6F175D3DCCD1}">
              <a14:hiddenFill xmlns="" xmlns:a14="http://schemas.microsoft.com/office/drawing/2010/main">
                <a:noFill/>
              </a14:hiddenFill>
            </a:ext>
          </a:extLst>
        </p:spPr>
        <p:txBody>
          <a:bodyPr>
            <a:spAutoFit/>
          </a:bodyPr>
          <a:lstStyle/>
          <a:p>
            <a:endParaRPr lang="en-GB"/>
          </a:p>
        </p:txBody>
      </p:sp>
      <p:sp>
        <p:nvSpPr>
          <p:cNvPr id="18439" name="Text Box 10"/>
          <p:cNvSpPr txBox="1">
            <a:spLocks noChangeArrowheads="1"/>
          </p:cNvSpPr>
          <p:nvPr/>
        </p:nvSpPr>
        <p:spPr bwMode="auto">
          <a:xfrm>
            <a:off x="814831" y="5984885"/>
            <a:ext cx="8005763" cy="376237"/>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wrap="squar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r>
              <a:rPr lang="en-US" sz="1800" dirty="0" err="1">
                <a:latin typeface="Courier New" panose="02070309020205020404" pitchFamily="49" charset="0"/>
                <a:cs typeface="Courier New" panose="02070309020205020404" pitchFamily="49" charset="0"/>
              </a:rPr>
              <a:t>new_list</a:t>
            </a:r>
            <a:r>
              <a:rPr lang="en-US" sz="1800" dirty="0">
                <a:latin typeface="Courier New" panose="02070309020205020404" pitchFamily="49" charset="0"/>
                <a:cs typeface="Courier New" panose="02070309020205020404" pitchFamily="49" charset="0"/>
              </a:rPr>
              <a:t> = list(map(lambda a: a+1, </a:t>
            </a:r>
            <a:r>
              <a:rPr lang="en-US" sz="1800" dirty="0" err="1">
                <a:latin typeface="Courier New" panose="02070309020205020404" pitchFamily="49" charset="0"/>
                <a:cs typeface="Courier New" panose="02070309020205020404" pitchFamily="49" charset="0"/>
              </a:rPr>
              <a:t>source_list</a:t>
            </a:r>
            <a:r>
              <a:rPr lang="en-US" sz="1800" dirty="0">
                <a:latin typeface="Courier New" panose="02070309020205020404" pitchFamily="49" charset="0"/>
                <a:cs typeface="Courier New" panose="02070309020205020404" pitchFamily="49" charset="0"/>
              </a:rPr>
              <a:t>))</a:t>
            </a:r>
          </a:p>
        </p:txBody>
      </p:sp>
      <p:cxnSp>
        <p:nvCxnSpPr>
          <p:cNvPr id="11" name="Straight Connector 10">
            <a:extLst>
              <a:ext uri="{FF2B5EF4-FFF2-40B4-BE49-F238E27FC236}">
                <a16:creationId xmlns:a16="http://schemas.microsoft.com/office/drawing/2014/main" id="{B3DBE3B7-CD16-4459-A32E-65F260ADBF69}"/>
              </a:ext>
            </a:extLst>
          </p:cNvPr>
          <p:cNvCxnSpPr>
            <a:cxnSpLocks/>
          </p:cNvCxnSpPr>
          <p:nvPr/>
        </p:nvCxnSpPr>
        <p:spPr>
          <a:xfrm>
            <a:off x="2933789" y="3590216"/>
            <a:ext cx="549363" cy="6227"/>
          </a:xfrm>
          <a:prstGeom prst="line">
            <a:avLst/>
          </a:prstGeom>
          <a:ln w="38100">
            <a:solidFill>
              <a:srgbClr val="FF0000"/>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5725246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hangingPunct="1"/>
            <a:r>
              <a:rPr lang="en-GB"/>
              <a:t>Lambda as a sort key</a:t>
            </a:r>
          </a:p>
        </p:txBody>
      </p:sp>
      <p:sp>
        <p:nvSpPr>
          <p:cNvPr id="19459" name="Rectangle 5"/>
          <p:cNvSpPr>
            <a:spLocks noGrp="1" noChangeArrowheads="1"/>
          </p:cNvSpPr>
          <p:nvPr>
            <p:ph idx="1"/>
          </p:nvPr>
        </p:nvSpPr>
        <p:spPr/>
        <p:txBody>
          <a:bodyPr/>
          <a:lstStyle/>
          <a:p>
            <a:r>
              <a:rPr lang="en-GB" b="1" dirty="0"/>
              <a:t>Customised Sort using a lambda function</a:t>
            </a:r>
          </a:p>
          <a:p>
            <a:pPr marL="457200" indent="-230400">
              <a:buFont typeface="Arial" panose="020B0604020202020204" pitchFamily="34" charset="0"/>
              <a:buChar char="•"/>
            </a:pPr>
            <a:r>
              <a:rPr lang="en-GB" sz="1800" dirty="0"/>
              <a:t>Takes the element to be compared</a:t>
            </a:r>
          </a:p>
          <a:p>
            <a:pPr marL="457200" indent="-230400">
              <a:buFont typeface="Arial" panose="020B0604020202020204" pitchFamily="34" charset="0"/>
              <a:buChar char="•"/>
            </a:pPr>
            <a:r>
              <a:rPr lang="en-GB" sz="1800" dirty="0"/>
              <a:t>Returns the key in the correct format</a:t>
            </a:r>
          </a:p>
          <a:p>
            <a:pPr marL="457200" lvl="1" indent="-230400">
              <a:buFont typeface="Arial" panose="020B0604020202020204" pitchFamily="34" charset="0"/>
              <a:buChar char="•"/>
            </a:pPr>
            <a:r>
              <a:rPr lang="en-GB" sz="1800" dirty="0">
                <a:solidFill>
                  <a:schemeClr val="tx1"/>
                </a:solidFill>
              </a:rPr>
              <a:t>Sort each country by the second field, population</a:t>
            </a:r>
          </a:p>
        </p:txBody>
      </p:sp>
      <p:sp>
        <p:nvSpPr>
          <p:cNvPr id="19460" name="Text Box 4"/>
          <p:cNvSpPr txBox="1">
            <a:spLocks noChangeArrowheads="1"/>
          </p:cNvSpPr>
          <p:nvPr/>
        </p:nvSpPr>
        <p:spPr bwMode="auto">
          <a:xfrm>
            <a:off x="722610" y="2894825"/>
            <a:ext cx="5561138" cy="2308324"/>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US" sz="1800" dirty="0">
                <a:latin typeface="Courier New" panose="02070309020205020404" pitchFamily="49" charset="0"/>
                <a:cs typeface="Courier New" panose="02070309020205020404" pitchFamily="49" charset="0"/>
              </a:rPr>
              <a:t>countries = []</a:t>
            </a:r>
          </a:p>
          <a:p>
            <a:pPr>
              <a:spcBef>
                <a:spcPct val="0"/>
              </a:spcBef>
            </a:pPr>
            <a:r>
              <a:rPr lang="en-US" sz="1800" dirty="0">
                <a:latin typeface="Courier New" panose="02070309020205020404" pitchFamily="49" charset="0"/>
                <a:cs typeface="Courier New" panose="02070309020205020404" pitchFamily="49" charset="0"/>
              </a:rPr>
              <a:t>for line in open('country.txt'):</a:t>
            </a:r>
          </a:p>
          <a:p>
            <a:pPr>
              <a:spcBef>
                <a:spcPct val="0"/>
              </a:spcBef>
            </a:pP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countries.append</a:t>
            </a:r>
            <a:r>
              <a:rPr lang="en-US" sz="1800" dirty="0">
                <a:latin typeface="Courier New" panose="02070309020205020404" pitchFamily="49" charset="0"/>
                <a:cs typeface="Courier New" panose="02070309020205020404" pitchFamily="49" charset="0"/>
              </a:rPr>
              <a:t>(</a:t>
            </a:r>
            <a:r>
              <a:rPr lang="en-US" sz="1800" dirty="0" err="1">
                <a:latin typeface="Courier New" panose="02070309020205020404" pitchFamily="49" charset="0"/>
                <a:cs typeface="Courier New" panose="02070309020205020404" pitchFamily="49" charset="0"/>
              </a:rPr>
              <a:t>line.split</a:t>
            </a:r>
            <a:r>
              <a:rPr lang="en-US" sz="1800" dirty="0">
                <a:latin typeface="Courier New" panose="02070309020205020404" pitchFamily="49" charset="0"/>
                <a:cs typeface="Courier New" panose="02070309020205020404" pitchFamily="49" charset="0"/>
              </a:rPr>
              <a:t>(','))</a:t>
            </a:r>
          </a:p>
          <a:p>
            <a:pPr>
              <a:spcBef>
                <a:spcPct val="0"/>
              </a:spcBef>
            </a:pPr>
            <a:endParaRPr lang="en-US" sz="1800" dirty="0">
              <a:latin typeface="Courier New" panose="02070309020205020404" pitchFamily="49" charset="0"/>
              <a:cs typeface="Courier New" panose="02070309020205020404" pitchFamily="49" charset="0"/>
            </a:endParaRPr>
          </a:p>
          <a:p>
            <a:pPr>
              <a:spcBef>
                <a:spcPct val="0"/>
              </a:spcBef>
            </a:pPr>
            <a:r>
              <a:rPr lang="en-US" sz="1800" dirty="0" err="1">
                <a:latin typeface="Courier New" panose="02070309020205020404" pitchFamily="49" charset="0"/>
                <a:cs typeface="Courier New" panose="02070309020205020404" pitchFamily="49" charset="0"/>
              </a:rPr>
              <a:t>countries.sort</a:t>
            </a:r>
            <a:r>
              <a:rPr lang="en-US" sz="1800" dirty="0">
                <a:latin typeface="Courier New" panose="02070309020205020404" pitchFamily="49" charset="0"/>
                <a:cs typeface="Courier New" panose="02070309020205020404" pitchFamily="49" charset="0"/>
              </a:rPr>
              <a:t>(key=lambda c: int(c[1]))</a:t>
            </a:r>
          </a:p>
          <a:p>
            <a:pPr>
              <a:spcBef>
                <a:spcPct val="0"/>
              </a:spcBef>
            </a:pPr>
            <a:endParaRPr lang="en-US" sz="1800" dirty="0">
              <a:latin typeface="Courier New" panose="02070309020205020404" pitchFamily="49" charset="0"/>
              <a:cs typeface="Courier New" panose="02070309020205020404" pitchFamily="49" charset="0"/>
            </a:endParaRPr>
          </a:p>
          <a:p>
            <a:pPr>
              <a:spcBef>
                <a:spcPct val="0"/>
              </a:spcBef>
            </a:pPr>
            <a:r>
              <a:rPr lang="en-US" sz="1800" dirty="0">
                <a:latin typeface="Courier New" panose="02070309020205020404" pitchFamily="49" charset="0"/>
                <a:cs typeface="Courier New" panose="02070309020205020404" pitchFamily="49" charset="0"/>
              </a:rPr>
              <a:t>for line in countries:</a:t>
            </a:r>
          </a:p>
          <a:p>
            <a:r>
              <a:rPr lang="en-US" sz="1800" dirty="0">
                <a:latin typeface="Courier New" panose="02070309020205020404" pitchFamily="49" charset="0"/>
                <a:cs typeface="Courier New" panose="02070309020205020404" pitchFamily="49" charset="0"/>
              </a:rPr>
              <a:t>    print(','.join(line), end='')</a:t>
            </a:r>
            <a:endParaRPr lang="en-GB" sz="1800" dirty="0">
              <a:latin typeface="Courier New" panose="02070309020205020404" pitchFamily="49" charset="0"/>
              <a:cs typeface="Courier New" panose="02070309020205020404" pitchFamily="49" charset="0"/>
            </a:endParaRPr>
          </a:p>
        </p:txBody>
      </p:sp>
      <p:sp>
        <p:nvSpPr>
          <p:cNvPr id="19461" name="Text Box 7"/>
          <p:cNvSpPr txBox="1">
            <a:spLocks noChangeArrowheads="1"/>
          </p:cNvSpPr>
          <p:nvPr/>
        </p:nvSpPr>
        <p:spPr bwMode="auto">
          <a:xfrm>
            <a:off x="3306392" y="5203149"/>
            <a:ext cx="6183312" cy="1323975"/>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600" dirty="0">
                <a:latin typeface="Courier New" panose="02070309020205020404" pitchFamily="49" charset="0"/>
                <a:cs typeface="Courier New" panose="02070309020205020404" pitchFamily="49" charset="0"/>
              </a:rPr>
              <a:t>Antarctica,0,-,-,Antarctica,1961,-,-,-</a:t>
            </a:r>
          </a:p>
          <a:p>
            <a:pPr>
              <a:spcBef>
                <a:spcPct val="0"/>
              </a:spcBef>
            </a:pPr>
            <a:r>
              <a:rPr lang="en-GB" sz="1600" dirty="0">
                <a:latin typeface="Courier New" panose="02070309020205020404" pitchFamily="49" charset="0"/>
                <a:cs typeface="Courier New" panose="02070309020205020404" pitchFamily="49" charset="0"/>
              </a:rPr>
              <a:t>Arctica,0,-,-,Arctic Region,-,-,-,-</a:t>
            </a:r>
          </a:p>
          <a:p>
            <a:pPr>
              <a:spcBef>
                <a:spcPct val="0"/>
              </a:spcBef>
            </a:pPr>
            <a:r>
              <a:rPr lang="en-GB" sz="1600" dirty="0">
                <a:latin typeface="Courier New" panose="02070309020205020404" pitchFamily="49" charset="0"/>
                <a:cs typeface="Courier New" panose="02070309020205020404" pitchFamily="49" charset="0"/>
              </a:rPr>
              <a:t>Pitcairn Islands,46,Adamstown,?,Oceania,-,...</a:t>
            </a:r>
          </a:p>
          <a:p>
            <a:pPr>
              <a:spcBef>
                <a:spcPct val="0"/>
              </a:spcBef>
            </a:pPr>
            <a:r>
              <a:rPr lang="en-GB" sz="1600" dirty="0">
                <a:latin typeface="Courier New" panose="02070309020205020404" pitchFamily="49" charset="0"/>
                <a:cs typeface="Courier New" panose="02070309020205020404" pitchFamily="49" charset="0"/>
              </a:rPr>
              <a:t>Christmas Island,396,The </a:t>
            </a:r>
            <a:r>
              <a:rPr lang="en-GB" sz="1600" dirty="0" err="1">
                <a:latin typeface="Courier New" panose="02070309020205020404" pitchFamily="49" charset="0"/>
                <a:cs typeface="Courier New" panose="02070309020205020404" pitchFamily="49" charset="0"/>
              </a:rPr>
              <a:t>Settlement,?,Oceania</a:t>
            </a:r>
            <a:r>
              <a:rPr lang="en-GB" sz="1600" dirty="0">
                <a:latin typeface="Courier New" panose="02070309020205020404" pitchFamily="49" charset="0"/>
                <a:cs typeface="Courier New" panose="02070309020205020404" pitchFamily="49" charset="0"/>
              </a:rPr>
              <a:t>,...</a:t>
            </a:r>
          </a:p>
          <a:p>
            <a:pPr>
              <a:spcBef>
                <a:spcPct val="0"/>
              </a:spcBef>
            </a:pPr>
            <a:r>
              <a:rPr lang="en-US" sz="1600" dirty="0">
                <a:latin typeface="Courier New" panose="02070309020205020404" pitchFamily="49" charset="0"/>
                <a:cs typeface="Courier New" panose="02070309020205020404" pitchFamily="49" charset="0"/>
              </a:rPr>
              <a:t>Johnston Atoll,396,-,-,Oceania,-,US Dollar,-,...</a:t>
            </a:r>
            <a:endParaRPr lang="en-GB" sz="16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5184138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pPr eaLnBrk="1" hangingPunct="1"/>
            <a:r>
              <a:rPr lang="en-GB" dirty="0"/>
              <a:t>Lambda in </a:t>
            </a:r>
            <a:r>
              <a:rPr lang="en-GB" dirty="0" err="1"/>
              <a:t>re.sub</a:t>
            </a:r>
            <a:endParaRPr lang="en-GB" dirty="0"/>
          </a:p>
        </p:txBody>
      </p:sp>
      <p:sp>
        <p:nvSpPr>
          <p:cNvPr id="20483" name="Content Placeholder 2"/>
          <p:cNvSpPr>
            <a:spLocks noGrp="1"/>
          </p:cNvSpPr>
          <p:nvPr>
            <p:ph idx="1"/>
          </p:nvPr>
        </p:nvSpPr>
        <p:spPr/>
        <p:txBody>
          <a:bodyPr/>
          <a:lstStyle/>
          <a:p>
            <a:r>
              <a:rPr lang="en-GB" b="1" dirty="0"/>
              <a:t>The </a:t>
            </a:r>
            <a:r>
              <a:rPr lang="en-GB" b="1" dirty="0" err="1"/>
              <a:t>re.sub</a:t>
            </a:r>
            <a:r>
              <a:rPr lang="en-GB" b="1" dirty="0"/>
              <a:t> method can take a function as a replacement</a:t>
            </a:r>
          </a:p>
          <a:p>
            <a:pPr marL="457200" lvl="1" indent="-230400">
              <a:buFont typeface="Arial" panose="020B0604020202020204" pitchFamily="34" charset="0"/>
              <a:buChar char="•"/>
            </a:pPr>
            <a:r>
              <a:rPr lang="en-GB" sz="1800" dirty="0"/>
              <a:t>Passes a match object to the function</a:t>
            </a:r>
          </a:p>
          <a:p>
            <a:pPr marL="457200" lvl="1" indent="-230400">
              <a:buFont typeface="Arial" panose="020B0604020202020204" pitchFamily="34" charset="0"/>
              <a:buChar char="•"/>
            </a:pPr>
            <a:r>
              <a:rPr lang="en-GB" sz="1800" dirty="0"/>
              <a:t>The return value is the value substituted</a:t>
            </a:r>
          </a:p>
        </p:txBody>
      </p:sp>
      <p:sp>
        <p:nvSpPr>
          <p:cNvPr id="20484" name="TextBox 3"/>
          <p:cNvSpPr txBox="1">
            <a:spLocks noChangeArrowheads="1"/>
          </p:cNvSpPr>
          <p:nvPr/>
        </p:nvSpPr>
        <p:spPr bwMode="auto">
          <a:xfrm>
            <a:off x="760947" y="2532482"/>
            <a:ext cx="8210034" cy="3662541"/>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wrap="squar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600" dirty="0">
                <a:latin typeface="Courier New" panose="02070309020205020404" pitchFamily="49" charset="0"/>
                <a:cs typeface="Courier New" panose="02070309020205020404" pitchFamily="49" charset="0"/>
              </a:rPr>
              <a:t>import re</a:t>
            </a:r>
          </a:p>
          <a:p>
            <a:pPr>
              <a:spcBef>
                <a:spcPct val="0"/>
              </a:spcBef>
            </a:pPr>
            <a:endParaRPr lang="en-GB" sz="800" dirty="0">
              <a:latin typeface="Courier New" panose="02070309020205020404" pitchFamily="49" charset="0"/>
              <a:cs typeface="Courier New" panose="02070309020205020404" pitchFamily="49" charset="0"/>
            </a:endParaRPr>
          </a:p>
          <a:p>
            <a:pPr>
              <a:spcBef>
                <a:spcPct val="0"/>
              </a:spcBef>
            </a:pPr>
            <a:r>
              <a:rPr lang="en-GB" sz="1600" dirty="0">
                <a:latin typeface="Courier New" panose="02070309020205020404" pitchFamily="49" charset="0"/>
                <a:cs typeface="Courier New" panose="02070309020205020404" pitchFamily="49" charset="0"/>
              </a:rPr>
              <a:t>numbers = ['zero’, '</a:t>
            </a:r>
            <a:r>
              <a:rPr lang="en-GB" sz="1600" dirty="0" err="1">
                <a:latin typeface="Courier New" panose="02070309020205020404" pitchFamily="49" charset="0"/>
                <a:cs typeface="Courier New" panose="02070309020205020404" pitchFamily="49" charset="0"/>
              </a:rPr>
              <a:t>wun</a:t>
            </a:r>
            <a:r>
              <a:rPr lang="en-GB" sz="1600" dirty="0">
                <a:latin typeface="Courier New" panose="02070309020205020404" pitchFamily="49" charset="0"/>
                <a:cs typeface="Courier New" panose="02070309020205020404" pitchFamily="49" charset="0"/>
              </a:rPr>
              <a:t>’, 'two’, 'tree’, '</a:t>
            </a:r>
            <a:r>
              <a:rPr lang="en-GB" sz="1600" dirty="0" err="1">
                <a:latin typeface="Courier New" panose="02070309020205020404" pitchFamily="49" charset="0"/>
                <a:cs typeface="Courier New" panose="02070309020205020404" pitchFamily="49" charset="0"/>
              </a:rPr>
              <a:t>fower</a:t>
            </a:r>
            <a:r>
              <a:rPr lang="en-GB" sz="1600" dirty="0">
                <a:latin typeface="Courier New" panose="02070309020205020404" pitchFamily="49" charset="0"/>
                <a:cs typeface="Courier New" panose="02070309020205020404" pitchFamily="49" charset="0"/>
              </a:rPr>
              <a:t>',</a:t>
            </a:r>
          </a:p>
          <a:p>
            <a:pPr>
              <a:spcBef>
                <a:spcPct val="0"/>
              </a:spcBef>
            </a:pPr>
            <a:r>
              <a:rPr lang="en-GB" sz="1600" dirty="0">
                <a:latin typeface="Courier New" panose="02070309020205020404" pitchFamily="49" charset="0"/>
                <a:cs typeface="Courier New" panose="02070309020205020404" pitchFamily="49" charset="0"/>
              </a:rPr>
              <a:t>           'fife’, 'six’, 'seven’, 'ait’, 'niner’]</a:t>
            </a:r>
          </a:p>
          <a:p>
            <a:pPr>
              <a:spcBef>
                <a:spcPct val="0"/>
              </a:spcBef>
            </a:pPr>
            <a:endParaRPr lang="en-GB" sz="1600" dirty="0">
              <a:latin typeface="Courier New" panose="02070309020205020404" pitchFamily="49" charset="0"/>
              <a:cs typeface="Courier New" panose="02070309020205020404" pitchFamily="49" charset="0"/>
            </a:endParaRPr>
          </a:p>
          <a:p>
            <a:pPr>
              <a:spcBef>
                <a:spcPct val="0"/>
              </a:spcBef>
            </a:pPr>
            <a:r>
              <a:rPr lang="en-GB" sz="1600" dirty="0">
                <a:latin typeface="Courier New" panose="02070309020205020404" pitchFamily="49" charset="0"/>
                <a:cs typeface="Courier New" panose="02070309020205020404" pitchFamily="49" charset="0"/>
              </a:rPr>
              <a:t>alphas  = ['alpha’, 'bravo’, '</a:t>
            </a:r>
            <a:r>
              <a:rPr lang="en-GB" sz="1600" dirty="0" err="1">
                <a:latin typeface="Courier New" panose="02070309020205020404" pitchFamily="49" charset="0"/>
                <a:cs typeface="Courier New" panose="02070309020205020404" pitchFamily="49" charset="0"/>
              </a:rPr>
              <a:t>charlie</a:t>
            </a:r>
            <a:r>
              <a:rPr lang="en-GB" sz="1600" dirty="0">
                <a:latin typeface="Courier New" panose="02070309020205020404" pitchFamily="49" charset="0"/>
                <a:cs typeface="Courier New" panose="02070309020205020404" pitchFamily="49" charset="0"/>
              </a:rPr>
              <a:t>’, 'delta’, 'echo',</a:t>
            </a:r>
          </a:p>
          <a:p>
            <a:pPr>
              <a:spcBef>
                <a:spcPct val="0"/>
              </a:spcBef>
            </a:pPr>
            <a:r>
              <a:rPr lang="en-GB" sz="1600" dirty="0">
                <a:latin typeface="Courier New" panose="02070309020205020404" pitchFamily="49" charset="0"/>
                <a:cs typeface="Courier New" panose="02070309020205020404" pitchFamily="49" charset="0"/>
              </a:rPr>
              <a:t>           'foxtrot’, 'golf’, 'hotel’, '</a:t>
            </a:r>
            <a:r>
              <a:rPr lang="en-GB" sz="1600" dirty="0" err="1">
                <a:latin typeface="Courier New" panose="02070309020205020404" pitchFamily="49" charset="0"/>
                <a:cs typeface="Courier New" panose="02070309020205020404" pitchFamily="49" charset="0"/>
              </a:rPr>
              <a:t>india</a:t>
            </a:r>
            <a:r>
              <a:rPr lang="en-GB" sz="1600" dirty="0">
                <a:latin typeface="Courier New" panose="02070309020205020404" pitchFamily="49" charset="0"/>
                <a:cs typeface="Courier New" panose="02070309020205020404" pitchFamily="49" charset="0"/>
              </a:rPr>
              <a:t>’, '</a:t>
            </a:r>
            <a:r>
              <a:rPr lang="en-GB" sz="1600" dirty="0" err="1">
                <a:latin typeface="Courier New" panose="02070309020205020404" pitchFamily="49" charset="0"/>
                <a:cs typeface="Courier New" panose="02070309020205020404" pitchFamily="49" charset="0"/>
              </a:rPr>
              <a:t>juliet</a:t>
            </a:r>
            <a:r>
              <a:rPr lang="en-GB" sz="1600" dirty="0">
                <a:latin typeface="Courier New" panose="02070309020205020404" pitchFamily="49" charset="0"/>
                <a:cs typeface="Courier New" panose="02070309020205020404" pitchFamily="49" charset="0"/>
              </a:rPr>
              <a:t>',</a:t>
            </a:r>
          </a:p>
          <a:p>
            <a:pPr>
              <a:spcBef>
                <a:spcPct val="0"/>
              </a:spcBef>
            </a:pPr>
            <a:r>
              <a:rPr lang="en-GB" sz="1600" dirty="0">
                <a:latin typeface="Courier New" panose="02070309020205020404" pitchFamily="49" charset="0"/>
                <a:cs typeface="Courier New" panose="02070309020205020404" pitchFamily="49" charset="0"/>
              </a:rPr>
              <a:t>           'kilo’ ,'lima’, 'mike’, '</a:t>
            </a:r>
            <a:r>
              <a:rPr lang="en-GB" sz="1600" dirty="0" err="1">
                <a:latin typeface="Courier New" panose="02070309020205020404" pitchFamily="49" charset="0"/>
                <a:cs typeface="Courier New" panose="02070309020205020404" pitchFamily="49" charset="0"/>
              </a:rPr>
              <a:t>november</a:t>
            </a:r>
            <a:r>
              <a:rPr lang="en-GB" sz="1600" dirty="0">
                <a:latin typeface="Courier New" panose="02070309020205020404" pitchFamily="49" charset="0"/>
                <a:cs typeface="Courier New" panose="02070309020205020404" pitchFamily="49" charset="0"/>
              </a:rPr>
              <a:t>’, '</a:t>
            </a:r>
            <a:r>
              <a:rPr lang="en-GB" sz="1600" dirty="0" err="1">
                <a:latin typeface="Courier New" panose="02070309020205020404" pitchFamily="49" charset="0"/>
                <a:cs typeface="Courier New" panose="02070309020205020404" pitchFamily="49" charset="0"/>
              </a:rPr>
              <a:t>oscar</a:t>
            </a:r>
            <a:r>
              <a:rPr lang="en-GB" sz="1600" dirty="0">
                <a:latin typeface="Courier New" panose="02070309020205020404" pitchFamily="49" charset="0"/>
                <a:cs typeface="Courier New" panose="02070309020205020404" pitchFamily="49" charset="0"/>
              </a:rPr>
              <a:t>’, 'papa',</a:t>
            </a:r>
          </a:p>
          <a:p>
            <a:pPr>
              <a:spcBef>
                <a:spcPct val="0"/>
              </a:spcBef>
            </a:pPr>
            <a:r>
              <a:rPr lang="en-GB" sz="1600" dirty="0">
                <a:latin typeface="Courier New" panose="02070309020205020404" pitchFamily="49" charset="0"/>
                <a:cs typeface="Courier New" panose="02070309020205020404" pitchFamily="49" charset="0"/>
              </a:rPr>
              <a:t>           '</a:t>
            </a:r>
            <a:r>
              <a:rPr lang="en-GB" sz="1600" dirty="0" err="1">
                <a:latin typeface="Courier New" panose="02070309020205020404" pitchFamily="49" charset="0"/>
                <a:cs typeface="Courier New" panose="02070309020205020404" pitchFamily="49" charset="0"/>
              </a:rPr>
              <a:t>quebec</a:t>
            </a:r>
            <a:r>
              <a:rPr lang="en-GB" sz="1600" dirty="0">
                <a:latin typeface="Courier New" panose="02070309020205020404" pitchFamily="49" charset="0"/>
                <a:cs typeface="Courier New" panose="02070309020205020404" pitchFamily="49" charset="0"/>
              </a:rPr>
              <a:t>’, '</a:t>
            </a:r>
            <a:r>
              <a:rPr lang="en-GB" sz="1600" dirty="0" err="1">
                <a:latin typeface="Courier New" panose="02070309020205020404" pitchFamily="49" charset="0"/>
                <a:cs typeface="Courier New" panose="02070309020205020404" pitchFamily="49" charset="0"/>
              </a:rPr>
              <a:t>romeo</a:t>
            </a:r>
            <a:r>
              <a:rPr lang="en-GB" sz="1600" dirty="0">
                <a:latin typeface="Courier New" panose="02070309020205020404" pitchFamily="49" charset="0"/>
                <a:cs typeface="Courier New" panose="02070309020205020404" pitchFamily="49" charset="0"/>
              </a:rPr>
              <a:t>’, 'sierra’, 'tango’, 'uniform',</a:t>
            </a:r>
          </a:p>
          <a:p>
            <a:pPr>
              <a:spcBef>
                <a:spcPct val="0"/>
              </a:spcBef>
            </a:pPr>
            <a:r>
              <a:rPr lang="en-GB" sz="1600" dirty="0">
                <a:latin typeface="Courier New" panose="02070309020205020404" pitchFamily="49" charset="0"/>
                <a:cs typeface="Courier New" panose="02070309020205020404" pitchFamily="49" charset="0"/>
              </a:rPr>
              <a:t>           'victor’, 'whisky’, '</a:t>
            </a:r>
            <a:r>
              <a:rPr lang="en-GB" sz="1600" dirty="0" err="1">
                <a:latin typeface="Courier New" panose="02070309020205020404" pitchFamily="49" charset="0"/>
                <a:cs typeface="Courier New" panose="02070309020205020404" pitchFamily="49" charset="0"/>
              </a:rPr>
              <a:t>xray</a:t>
            </a:r>
            <a:r>
              <a:rPr lang="en-GB" sz="1600" dirty="0">
                <a:latin typeface="Courier New" panose="02070309020205020404" pitchFamily="49" charset="0"/>
                <a:cs typeface="Courier New" panose="02070309020205020404" pitchFamily="49" charset="0"/>
              </a:rPr>
              <a:t>’, '</a:t>
            </a:r>
            <a:r>
              <a:rPr lang="en-GB" sz="1600" dirty="0" err="1">
                <a:latin typeface="Courier New" panose="02070309020205020404" pitchFamily="49" charset="0"/>
                <a:cs typeface="Courier New" panose="02070309020205020404" pitchFamily="49" charset="0"/>
              </a:rPr>
              <a:t>yankee</a:t>
            </a:r>
            <a:r>
              <a:rPr lang="en-GB" sz="1600" dirty="0">
                <a:latin typeface="Courier New" panose="02070309020205020404" pitchFamily="49" charset="0"/>
                <a:cs typeface="Courier New" panose="02070309020205020404" pitchFamily="49" charset="0"/>
              </a:rPr>
              <a:t>’, '</a:t>
            </a:r>
            <a:r>
              <a:rPr lang="en-GB" sz="1600" dirty="0" err="1">
                <a:latin typeface="Courier New" panose="02070309020205020404" pitchFamily="49" charset="0"/>
                <a:cs typeface="Courier New" panose="02070309020205020404" pitchFamily="49" charset="0"/>
              </a:rPr>
              <a:t>zulu</a:t>
            </a:r>
            <a:r>
              <a:rPr lang="en-GB" sz="1600" dirty="0">
                <a:latin typeface="Courier New" panose="02070309020205020404" pitchFamily="49" charset="0"/>
                <a:cs typeface="Courier New" panose="02070309020205020404" pitchFamily="49" charset="0"/>
              </a:rPr>
              <a:t>']</a:t>
            </a:r>
          </a:p>
          <a:p>
            <a:pPr>
              <a:spcBef>
                <a:spcPct val="0"/>
              </a:spcBef>
            </a:pPr>
            <a:endParaRPr lang="en-GB" sz="800" dirty="0">
              <a:latin typeface="Courier New" panose="02070309020205020404" pitchFamily="49" charset="0"/>
              <a:cs typeface="Courier New" panose="02070309020205020404" pitchFamily="49" charset="0"/>
            </a:endParaRPr>
          </a:p>
          <a:p>
            <a:pPr>
              <a:spcBef>
                <a:spcPct val="0"/>
              </a:spcBef>
            </a:pPr>
            <a:r>
              <a:rPr lang="en-GB" sz="1600" dirty="0">
                <a:latin typeface="Courier New" panose="02070309020205020404" pitchFamily="49" charset="0"/>
                <a:cs typeface="Courier New" panose="02070309020205020404" pitchFamily="49" charset="0"/>
              </a:rPr>
              <a:t>codes = {str(</a:t>
            </a:r>
            <a:r>
              <a:rPr lang="en-GB" sz="1600" dirty="0" err="1">
                <a:latin typeface="Courier New" panose="02070309020205020404" pitchFamily="49" charset="0"/>
                <a:cs typeface="Courier New" panose="02070309020205020404" pitchFamily="49" charset="0"/>
              </a:rPr>
              <a:t>i</a:t>
            </a:r>
            <a:r>
              <a:rPr lang="en-GB" sz="1600" dirty="0">
                <a:latin typeface="Courier New" panose="02070309020205020404" pitchFamily="49" charset="0"/>
                <a:cs typeface="Courier New" panose="02070309020205020404" pitchFamily="49" charset="0"/>
              </a:rPr>
              <a:t>):name for </a:t>
            </a:r>
            <a:r>
              <a:rPr lang="en-GB" sz="1600" dirty="0" err="1">
                <a:latin typeface="Courier New" panose="02070309020205020404" pitchFamily="49" charset="0"/>
                <a:cs typeface="Courier New" panose="02070309020205020404" pitchFamily="49" charset="0"/>
              </a:rPr>
              <a:t>i</a:t>
            </a:r>
            <a:r>
              <a:rPr lang="en-GB" sz="1600" dirty="0">
                <a:latin typeface="Courier New" panose="02070309020205020404" pitchFamily="49" charset="0"/>
                <a:cs typeface="Courier New" panose="02070309020205020404" pitchFamily="49" charset="0"/>
              </a:rPr>
              <a:t>, name in enumerate(numbers)}    </a:t>
            </a:r>
          </a:p>
          <a:p>
            <a:pPr>
              <a:spcBef>
                <a:spcPct val="0"/>
              </a:spcBef>
            </a:pPr>
            <a:r>
              <a:rPr lang="en-GB" sz="1600" dirty="0" err="1">
                <a:latin typeface="Courier New" panose="02070309020205020404" pitchFamily="49" charset="0"/>
                <a:cs typeface="Courier New" panose="02070309020205020404" pitchFamily="49" charset="0"/>
              </a:rPr>
              <a:t>codes.update</a:t>
            </a:r>
            <a:r>
              <a:rPr lang="en-GB" sz="1600" dirty="0">
                <a:latin typeface="Courier New" panose="02070309020205020404" pitchFamily="49" charset="0"/>
                <a:cs typeface="Courier New" panose="02070309020205020404" pitchFamily="49" charset="0"/>
              </a:rPr>
              <a:t>({name[0].upper():name for name in alphas})</a:t>
            </a:r>
          </a:p>
          <a:p>
            <a:pPr>
              <a:spcBef>
                <a:spcPct val="0"/>
              </a:spcBef>
            </a:pPr>
            <a:r>
              <a:rPr lang="en-GB" sz="1600" dirty="0" err="1">
                <a:latin typeface="Courier New" panose="02070309020205020404" pitchFamily="49" charset="0"/>
                <a:cs typeface="Courier New" panose="02070309020205020404" pitchFamily="49" charset="0"/>
              </a:rPr>
              <a:t>reg</a:t>
            </a:r>
            <a:r>
              <a:rPr lang="en-GB" sz="1600" dirty="0">
                <a:latin typeface="Courier New" panose="02070309020205020404" pitchFamily="49" charset="0"/>
                <a:cs typeface="Courier New" panose="02070309020205020404" pitchFamily="49" charset="0"/>
              </a:rPr>
              <a:t> = 'WG07 OKD'</a:t>
            </a:r>
          </a:p>
          <a:p>
            <a:pPr>
              <a:spcBef>
                <a:spcPct val="0"/>
              </a:spcBef>
            </a:pPr>
            <a:endParaRPr lang="en-GB" sz="800" dirty="0">
              <a:latin typeface="Courier New" panose="02070309020205020404" pitchFamily="49" charset="0"/>
              <a:cs typeface="Courier New" panose="02070309020205020404" pitchFamily="49" charset="0"/>
            </a:endParaRPr>
          </a:p>
          <a:p>
            <a:pPr>
              <a:spcBef>
                <a:spcPct val="0"/>
              </a:spcBef>
            </a:pPr>
            <a:r>
              <a:rPr lang="en-GB" sz="1600" dirty="0">
                <a:latin typeface="Courier New" panose="02070309020205020404" pitchFamily="49" charset="0"/>
                <a:cs typeface="Courier New" panose="02070309020205020404" pitchFamily="49" charset="0"/>
              </a:rPr>
              <a:t>result = </a:t>
            </a:r>
            <a:r>
              <a:rPr lang="en-GB" sz="1600" dirty="0" err="1">
                <a:latin typeface="Courier New" panose="02070309020205020404" pitchFamily="49" charset="0"/>
                <a:cs typeface="Courier New" panose="02070309020205020404" pitchFamily="49" charset="0"/>
              </a:rPr>
              <a:t>re.sub</a:t>
            </a:r>
            <a:r>
              <a:rPr lang="en-GB" sz="1600" dirty="0">
                <a:latin typeface="Courier New" panose="02070309020205020404" pitchFamily="49" charset="0"/>
                <a:cs typeface="Courier New" panose="02070309020205020404" pitchFamily="49" charset="0"/>
              </a:rPr>
              <a:t>(r'(\w)', </a:t>
            </a:r>
            <a:r>
              <a:rPr lang="en-GB" sz="1600" b="1" dirty="0">
                <a:solidFill>
                  <a:srgbClr val="0070C0"/>
                </a:solidFill>
                <a:latin typeface="Courier New" panose="02070309020205020404" pitchFamily="49" charset="0"/>
                <a:cs typeface="Courier New" panose="02070309020205020404" pitchFamily="49" charset="0"/>
              </a:rPr>
              <a:t>lambda m: codes[</a:t>
            </a:r>
            <a:r>
              <a:rPr lang="en-GB" sz="1600" b="1" dirty="0" err="1">
                <a:solidFill>
                  <a:srgbClr val="0070C0"/>
                </a:solidFill>
                <a:latin typeface="Courier New" panose="02070309020205020404" pitchFamily="49" charset="0"/>
                <a:cs typeface="Courier New" panose="02070309020205020404" pitchFamily="49" charset="0"/>
              </a:rPr>
              <a:t>m.groups</a:t>
            </a:r>
            <a:r>
              <a:rPr lang="en-GB" sz="1600" b="1" dirty="0">
                <a:solidFill>
                  <a:srgbClr val="0070C0"/>
                </a:solidFill>
                <a:latin typeface="Courier New" panose="02070309020205020404" pitchFamily="49" charset="0"/>
                <a:cs typeface="Courier New" panose="02070309020205020404" pitchFamily="49" charset="0"/>
              </a:rPr>
              <a:t>()[0]]+' '</a:t>
            </a:r>
            <a:r>
              <a:rPr lang="en-GB" sz="1600" dirty="0">
                <a:latin typeface="Courier New" panose="02070309020205020404" pitchFamily="49" charset="0"/>
                <a:cs typeface="Courier New" panose="02070309020205020404" pitchFamily="49" charset="0"/>
              </a:rPr>
              <a:t>, reg)</a:t>
            </a:r>
          </a:p>
        </p:txBody>
      </p:sp>
      <p:sp>
        <p:nvSpPr>
          <p:cNvPr id="2" name="TextBox 1"/>
          <p:cNvSpPr txBox="1"/>
          <p:nvPr/>
        </p:nvSpPr>
        <p:spPr>
          <a:xfrm>
            <a:off x="970779" y="6369976"/>
            <a:ext cx="8670963" cy="369332"/>
          </a:xfrm>
          <a:prstGeom prst="rect">
            <a:avLst/>
          </a:prstGeom>
          <a:noFill/>
        </p:spPr>
        <p:txBody>
          <a:bodyPr wrap="none" rtlCol="0">
            <a:spAutoFit/>
          </a:bodyPr>
          <a:lstStyle/>
          <a:p>
            <a:r>
              <a:rPr lang="en-GB" dirty="0">
                <a:cs typeface="Courier New" pitchFamily="49" charset="0"/>
              </a:rPr>
              <a:t>This code uses </a:t>
            </a:r>
            <a:r>
              <a:rPr lang="en-GB" i="1" dirty="0">
                <a:cs typeface="Courier New" pitchFamily="49" charset="0"/>
              </a:rPr>
              <a:t>dictionary comprehensions</a:t>
            </a:r>
            <a:r>
              <a:rPr lang="en-GB" dirty="0">
                <a:cs typeface="Courier New" pitchFamily="49" charset="0"/>
              </a:rPr>
              <a:t>, discussed in the next chapter.</a:t>
            </a:r>
          </a:p>
        </p:txBody>
      </p:sp>
      <p:sp>
        <p:nvSpPr>
          <p:cNvPr id="4" name="Text Box 7">
            <a:extLst>
              <a:ext uri="{FF2B5EF4-FFF2-40B4-BE49-F238E27FC236}">
                <a16:creationId xmlns:a16="http://schemas.microsoft.com/office/drawing/2014/main" id="{EF2F67C6-1388-4DFD-A75C-4DF23A8B6ECB}"/>
              </a:ext>
            </a:extLst>
          </p:cNvPr>
          <p:cNvSpPr txBox="1">
            <a:spLocks noChangeArrowheads="1"/>
          </p:cNvSpPr>
          <p:nvPr/>
        </p:nvSpPr>
        <p:spPr bwMode="auto">
          <a:xfrm>
            <a:off x="8334541" y="4910018"/>
            <a:ext cx="1272879" cy="461665"/>
          </a:xfrm>
          <a:prstGeom prst="rect">
            <a:avLst/>
          </a:prstGeom>
          <a:solidFill>
            <a:schemeClr val="bg1"/>
          </a:solidFill>
          <a:ln w="9525">
            <a:solidFill>
              <a:schemeClr val="tx1"/>
            </a:solidFill>
            <a:miter lim="800000"/>
            <a:headEnd/>
            <a:tailEnd/>
          </a:ln>
          <a:effectLst>
            <a:outerShdw blurRad="50800" dist="38100" dir="2700000" algn="tl" rotWithShape="0">
              <a:prstClr val="black">
                <a:alpha val="40000"/>
              </a:prstClr>
            </a:outerShdw>
          </a:effectLst>
        </p:spPr>
        <p:txBody>
          <a:bodyPr wrap="squar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lgn="ctr"/>
            <a:r>
              <a:rPr lang="en-GB" sz="1200" dirty="0">
                <a:latin typeface="+mj-lt"/>
              </a:rPr>
              <a:t>This is a </a:t>
            </a:r>
            <a:r>
              <a:rPr lang="en-GB" sz="1200" dirty="0" err="1">
                <a:latin typeface="+mj-lt"/>
              </a:rPr>
              <a:t>dict</a:t>
            </a:r>
            <a:endParaRPr lang="en-GB" sz="1200" dirty="0">
              <a:latin typeface="+mj-lt"/>
            </a:endParaRPr>
          </a:p>
          <a:p>
            <a:pPr algn="ctr"/>
            <a:r>
              <a:rPr lang="en-GB" sz="1200" dirty="0">
                <a:latin typeface="+mj-lt"/>
                <a:cs typeface="Courier New" panose="02070309020205020404" pitchFamily="49" charset="0"/>
              </a:rPr>
              <a:t>comprehension</a:t>
            </a:r>
          </a:p>
        </p:txBody>
      </p:sp>
      <p:sp>
        <p:nvSpPr>
          <p:cNvPr id="5" name="Line 10">
            <a:extLst>
              <a:ext uri="{FF2B5EF4-FFF2-40B4-BE49-F238E27FC236}">
                <a16:creationId xmlns:a16="http://schemas.microsoft.com/office/drawing/2014/main" id="{02E99188-B178-426C-9805-42EF99B94B45}"/>
              </a:ext>
            </a:extLst>
          </p:cNvPr>
          <p:cNvSpPr>
            <a:spLocks noChangeShapeType="1"/>
          </p:cNvSpPr>
          <p:nvPr/>
        </p:nvSpPr>
        <p:spPr bwMode="auto">
          <a:xfrm flipH="1" flipV="1">
            <a:off x="7729821" y="5136558"/>
            <a:ext cx="604441" cy="4291"/>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wrap="square">
            <a:spAutoFit/>
          </a:bodyPr>
          <a:lstStyle/>
          <a:p>
            <a:endParaRPr lang="en-GB"/>
          </a:p>
        </p:txBody>
      </p:sp>
    </p:spTree>
    <p:extLst>
      <p:ext uri="{BB962C8B-B14F-4D97-AF65-F5344CB8AC3E}">
        <p14:creationId xmlns:p14="http://schemas.microsoft.com/office/powerpoint/2010/main" val="6427321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body" sz="quarter" idx="10"/>
          </p:nvPr>
        </p:nvSpPr>
        <p:spPr/>
        <p:txBody>
          <a:bodyPr/>
          <a:lstStyle/>
          <a:p>
            <a:r>
              <a:rPr lang="en-GB" dirty="0"/>
              <a:t>Summary</a:t>
            </a:r>
          </a:p>
        </p:txBody>
      </p:sp>
      <p:sp>
        <p:nvSpPr>
          <p:cNvPr id="2" name="Text Placeholder 1">
            <a:extLst>
              <a:ext uri="{FF2B5EF4-FFF2-40B4-BE49-F238E27FC236}">
                <a16:creationId xmlns:a16="http://schemas.microsoft.com/office/drawing/2014/main" id="{D23D46AA-F354-440E-A397-1A65D4D974F6}"/>
              </a:ext>
            </a:extLst>
          </p:cNvPr>
          <p:cNvSpPr>
            <a:spLocks noGrp="1"/>
          </p:cNvSpPr>
          <p:nvPr>
            <p:ph type="body" sz="quarter" idx="15"/>
          </p:nvPr>
        </p:nvSpPr>
        <p:spPr>
          <a:xfrm>
            <a:off x="5037138" y="1171854"/>
            <a:ext cx="6770078" cy="5278373"/>
          </a:xfrm>
        </p:spPr>
        <p:txBody>
          <a:bodyPr/>
          <a:lstStyle/>
          <a:p>
            <a:r>
              <a:rPr lang="en-GB" b="1" dirty="0"/>
              <a:t>A function is a defined object</a:t>
            </a:r>
          </a:p>
          <a:p>
            <a:pPr marL="457200" lvl="1" indent="-230400"/>
            <a:r>
              <a:rPr lang="en-GB" sz="1800" dirty="0"/>
              <a:t>Variables have local scope unless </a:t>
            </a:r>
            <a:r>
              <a:rPr lang="en-GB" sz="1800" dirty="0">
                <a:latin typeface="Courier New" panose="02070309020205020404" pitchFamily="49" charset="0"/>
              </a:rPr>
              <a:t>global</a:t>
            </a:r>
            <a:r>
              <a:rPr lang="en-GB" sz="1800" dirty="0"/>
              <a:t> is used</a:t>
            </a:r>
          </a:p>
          <a:p>
            <a:pPr marL="457200" lvl="1" indent="-230400"/>
            <a:r>
              <a:rPr lang="en-GB" sz="1800" dirty="0"/>
              <a:t>Other functions can be nested within</a:t>
            </a:r>
          </a:p>
          <a:p>
            <a:r>
              <a:rPr lang="en-GB" b="1" dirty="0"/>
              <a:t>Parameters are declared local variables</a:t>
            </a:r>
          </a:p>
          <a:p>
            <a:pPr marL="457200" lvl="1" indent="-230400"/>
            <a:r>
              <a:rPr lang="en-GB" sz="1800" dirty="0"/>
              <a:t>May be assigned defaults, from the right</a:t>
            </a:r>
          </a:p>
          <a:p>
            <a:pPr marL="457200" lvl="1" indent="-230400"/>
            <a:r>
              <a:rPr lang="en-GB" sz="1800" dirty="0">
                <a:latin typeface="Courier New" panose="02070309020205020404" pitchFamily="49" charset="0"/>
              </a:rPr>
              <a:t>*</a:t>
            </a:r>
            <a:r>
              <a:rPr lang="en-GB" sz="1800" i="1" dirty="0" err="1"/>
              <a:t>arg</a:t>
            </a:r>
            <a:r>
              <a:rPr lang="en-GB" sz="1800" dirty="0"/>
              <a:t> means unpack to a tuple</a:t>
            </a:r>
          </a:p>
          <a:p>
            <a:pPr marL="457200" lvl="1" indent="-230400"/>
            <a:r>
              <a:rPr lang="en-GB" sz="1800" dirty="0">
                <a:latin typeface="Courier New" panose="02070309020205020404" pitchFamily="49" charset="0"/>
              </a:rPr>
              <a:t>**</a:t>
            </a:r>
            <a:r>
              <a:rPr lang="en-GB" sz="1800" i="1" dirty="0" err="1"/>
              <a:t>arg</a:t>
            </a:r>
            <a:r>
              <a:rPr lang="en-GB" sz="1800" dirty="0"/>
              <a:t> means unpack to a dictionary</a:t>
            </a:r>
          </a:p>
          <a:p>
            <a:pPr marL="457200" lvl="1" indent="-230400"/>
            <a:r>
              <a:rPr lang="en-GB" sz="1800" dirty="0">
                <a:latin typeface="Courier New" panose="02070309020205020404" pitchFamily="49" charset="0"/>
              </a:rPr>
              <a:t>*</a:t>
            </a:r>
            <a:r>
              <a:rPr lang="en-GB" sz="1800" dirty="0"/>
              <a:t> forces the caller to use named parameters</a:t>
            </a:r>
          </a:p>
          <a:p>
            <a:r>
              <a:rPr lang="en-GB" b="1" dirty="0"/>
              <a:t>Can return any object</a:t>
            </a:r>
          </a:p>
          <a:p>
            <a:pPr marL="457200" lvl="1" indent="-230400"/>
            <a:r>
              <a:rPr lang="en-GB" sz="1800" dirty="0"/>
              <a:t>Including lists and dictionaries</a:t>
            </a:r>
          </a:p>
          <a:p>
            <a:r>
              <a:rPr lang="en-GB" b="1" dirty="0"/>
              <a:t>Can include a </a:t>
            </a:r>
            <a:r>
              <a:rPr lang="en-GB" b="1" i="1" dirty="0"/>
              <a:t>docstring</a:t>
            </a:r>
            <a:r>
              <a:rPr lang="en-GB" b="1" dirty="0"/>
              <a:t> - a bare string at the start</a:t>
            </a:r>
          </a:p>
          <a:p>
            <a:r>
              <a:rPr lang="en-GB" b="1" dirty="0"/>
              <a:t>Short, inline, anonymous functions can be defined using lambda</a:t>
            </a:r>
          </a:p>
          <a:p>
            <a:endParaRPr lang="en-GB" dirty="0"/>
          </a:p>
        </p:txBody>
      </p:sp>
    </p:spTree>
    <p:extLst>
      <p:ext uri="{BB962C8B-B14F-4D97-AF65-F5344CB8AC3E}">
        <p14:creationId xmlns:p14="http://schemas.microsoft.com/office/powerpoint/2010/main" val="14174875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Rectangle 3"/>
          <p:cNvSpPr>
            <a:spLocks noGrp="1" noChangeArrowheads="1"/>
          </p:cNvSpPr>
          <p:nvPr>
            <p:ph type="body" sz="quarter" idx="10"/>
          </p:nvPr>
        </p:nvSpPr>
        <p:spPr/>
        <p:txBody>
          <a:bodyPr/>
          <a:lstStyle/>
          <a:p>
            <a:pPr>
              <a:lnSpc>
                <a:spcPct val="110000"/>
              </a:lnSpc>
            </a:pPr>
            <a:r>
              <a:rPr lang="en-GB" dirty="0"/>
              <a:t>Functions</a:t>
            </a:r>
            <a:endParaRPr lang="en-GB" sz="1800" dirty="0"/>
          </a:p>
        </p:txBody>
      </p:sp>
      <p:sp>
        <p:nvSpPr>
          <p:cNvPr id="2" name="Text Placeholder 1">
            <a:extLst>
              <a:ext uri="{FF2B5EF4-FFF2-40B4-BE49-F238E27FC236}">
                <a16:creationId xmlns:a16="http://schemas.microsoft.com/office/drawing/2014/main" id="{6D98D582-3179-4447-AE4C-2E8F2BCA212A}"/>
              </a:ext>
            </a:extLst>
          </p:cNvPr>
          <p:cNvSpPr>
            <a:spLocks noGrp="1"/>
          </p:cNvSpPr>
          <p:nvPr>
            <p:ph type="body" sz="quarter" idx="15"/>
          </p:nvPr>
        </p:nvSpPr>
        <p:spPr>
          <a:xfrm>
            <a:off x="5037138" y="1041225"/>
            <a:ext cx="5803900" cy="4094163"/>
          </a:xfrm>
        </p:spPr>
        <p:txBody>
          <a:bodyPr/>
          <a:lstStyle/>
          <a:p>
            <a:pPr>
              <a:lnSpc>
                <a:spcPct val="110000"/>
              </a:lnSpc>
            </a:pPr>
            <a:r>
              <a:rPr lang="en-GB" b="1" dirty="0"/>
              <a:t>Contents</a:t>
            </a:r>
          </a:p>
          <a:p>
            <a:pPr lvl="1"/>
            <a:r>
              <a:rPr lang="en-GB" dirty="0"/>
              <a:t>Python functions </a:t>
            </a:r>
          </a:p>
          <a:p>
            <a:pPr lvl="1"/>
            <a:r>
              <a:rPr lang="en-GB" dirty="0"/>
              <a:t>Function parameters</a:t>
            </a:r>
          </a:p>
          <a:p>
            <a:pPr lvl="1"/>
            <a:r>
              <a:rPr lang="en-GB" dirty="0"/>
              <a:t>Variadic functions</a:t>
            </a:r>
          </a:p>
          <a:p>
            <a:pPr lvl="1"/>
            <a:r>
              <a:rPr lang="en-GB" dirty="0"/>
              <a:t>Assigning default values</a:t>
            </a:r>
          </a:p>
          <a:p>
            <a:pPr lvl="1"/>
            <a:r>
              <a:rPr lang="en-GB" dirty="0"/>
              <a:t>Named parameters</a:t>
            </a:r>
          </a:p>
          <a:p>
            <a:pPr lvl="1"/>
            <a:r>
              <a:rPr lang="en-GB" dirty="0"/>
              <a:t>Annotations</a:t>
            </a:r>
          </a:p>
          <a:p>
            <a:pPr lvl="1"/>
            <a:r>
              <a:rPr lang="en-GB" dirty="0"/>
              <a:t>Returning objects</a:t>
            </a:r>
          </a:p>
          <a:p>
            <a:pPr lvl="1"/>
            <a:r>
              <a:rPr lang="en-GB" dirty="0"/>
              <a:t>Variables in functions</a:t>
            </a:r>
          </a:p>
          <a:p>
            <a:pPr lvl="1"/>
            <a:r>
              <a:rPr lang="en-GB" dirty="0"/>
              <a:t>Nested functions</a:t>
            </a:r>
          </a:p>
          <a:p>
            <a:pPr lvl="1"/>
            <a:r>
              <a:rPr lang="en-GB" dirty="0"/>
              <a:t>Function documentation</a:t>
            </a:r>
          </a:p>
          <a:p>
            <a:pPr lvl="1"/>
            <a:r>
              <a:rPr lang="en-GB" dirty="0"/>
              <a:t>Lambda functions</a:t>
            </a:r>
          </a:p>
          <a:p>
            <a:pPr>
              <a:lnSpc>
                <a:spcPct val="110000"/>
              </a:lnSpc>
            </a:pPr>
            <a:r>
              <a:rPr lang="en-GB" b="1" dirty="0"/>
              <a:t>Summary</a:t>
            </a:r>
          </a:p>
          <a:p>
            <a:pPr lvl="1"/>
            <a:r>
              <a:rPr lang="en-GB" dirty="0"/>
              <a:t>Function attributes</a:t>
            </a:r>
          </a:p>
          <a:p>
            <a:endParaRPr lang="en-GB" dirty="0"/>
          </a:p>
        </p:txBody>
      </p:sp>
    </p:spTree>
    <p:extLst>
      <p:ext uri="{BB962C8B-B14F-4D97-AF65-F5344CB8AC3E}">
        <p14:creationId xmlns:p14="http://schemas.microsoft.com/office/powerpoint/2010/main" val="3323437639"/>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r>
              <a:rPr lang="en-GB" dirty="0"/>
              <a:t>More </a:t>
            </a:r>
            <a:r>
              <a:rPr lang="en-GB"/>
              <a:t>on keyword </a:t>
            </a:r>
            <a:r>
              <a:rPr lang="en-GB" dirty="0"/>
              <a:t>parameters</a:t>
            </a:r>
          </a:p>
        </p:txBody>
      </p:sp>
      <p:sp>
        <p:nvSpPr>
          <p:cNvPr id="23555" name="TextBox 2"/>
          <p:cNvSpPr txBox="1">
            <a:spLocks noChangeArrowheads="1"/>
          </p:cNvSpPr>
          <p:nvPr/>
        </p:nvSpPr>
        <p:spPr bwMode="auto">
          <a:xfrm>
            <a:off x="1885950" y="1302364"/>
            <a:ext cx="8420099" cy="4462760"/>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wrap="squar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a:latin typeface="Courier New" panose="02070309020205020404" pitchFamily="49" charset="0"/>
                <a:cs typeface="Courier New" panose="02070309020205020404" pitchFamily="49" charset="0"/>
              </a:rPr>
              <a:t>import sys</a:t>
            </a:r>
          </a:p>
          <a:p>
            <a:pPr>
              <a:spcBef>
                <a:spcPct val="0"/>
              </a:spcBef>
            </a:pPr>
            <a:endParaRPr lang="en-GB" sz="800" dirty="0">
              <a:latin typeface="Courier New" panose="02070309020205020404" pitchFamily="49" charset="0"/>
              <a:cs typeface="Courier New" panose="02070309020205020404" pitchFamily="49" charset="0"/>
            </a:endParaRPr>
          </a:p>
          <a:p>
            <a:pPr>
              <a:spcBef>
                <a:spcPct val="0"/>
              </a:spcBef>
            </a:pPr>
            <a:r>
              <a:rPr lang="en-GB" sz="1800" dirty="0">
                <a:latin typeface="Courier New" panose="02070309020205020404" pitchFamily="49" charset="0"/>
                <a:cs typeface="Courier New" panose="02070309020205020404" pitchFamily="49" charset="0"/>
              </a:rPr>
              <a:t>def </a:t>
            </a:r>
            <a:r>
              <a:rPr lang="en-GB" sz="1800" dirty="0" err="1">
                <a:latin typeface="Courier New" panose="02070309020205020404" pitchFamily="49" charset="0"/>
                <a:cs typeface="Courier New" panose="02070309020205020404" pitchFamily="49" charset="0"/>
              </a:rPr>
              <a:t>my_func</a:t>
            </a:r>
            <a:r>
              <a:rPr lang="en-GB" sz="1800" dirty="0">
                <a:latin typeface="Courier New" panose="02070309020205020404" pitchFamily="49" charset="0"/>
                <a:cs typeface="Courier New" panose="02070309020205020404" pitchFamily="49" charset="0"/>
              </a:rPr>
              <a:t>(**</a:t>
            </a:r>
            <a:r>
              <a:rPr lang="en-GB" sz="1800" dirty="0" err="1">
                <a:latin typeface="Courier New" panose="02070309020205020404" pitchFamily="49" charset="0"/>
                <a:cs typeface="Courier New" panose="02070309020205020404" pitchFamily="49" charset="0"/>
              </a:rPr>
              <a:t>user_args</a:t>
            </a:r>
            <a:r>
              <a:rPr lang="en-GB" sz="1800" dirty="0">
                <a:latin typeface="Courier New" panose="02070309020205020404" pitchFamily="49" charset="0"/>
                <a:cs typeface="Courier New" panose="02070309020205020404" pitchFamily="49" charset="0"/>
              </a:rPr>
              <a:t>):</a:t>
            </a:r>
          </a:p>
          <a:p>
            <a:r>
              <a:rPr lang="en-GB" sz="1800" dirty="0">
                <a:latin typeface="Courier New" panose="02070309020205020404" pitchFamily="49" charset="0"/>
                <a:cs typeface="Courier New" panose="02070309020205020404" pitchFamily="49" charset="0"/>
              </a:rPr>
              <a:t>    </a:t>
            </a:r>
            <a:r>
              <a:rPr lang="en-GB" sz="1800" dirty="0" err="1">
                <a:latin typeface="Courier New" panose="02070309020205020404" pitchFamily="49" charset="0"/>
                <a:cs typeface="Courier New" panose="02070309020205020404" pitchFamily="49" charset="0"/>
              </a:rPr>
              <a:t>args</a:t>
            </a:r>
            <a:r>
              <a:rPr lang="en-GB" sz="1800" dirty="0">
                <a:latin typeface="Courier New" panose="02070309020205020404" pitchFamily="49" charset="0"/>
                <a:cs typeface="Courier New" panose="02070309020205020404" pitchFamily="49" charset="0"/>
              </a:rPr>
              <a:t> = {'</a:t>
            </a:r>
            <a:r>
              <a:rPr lang="en-GB" sz="1800" dirty="0" err="1">
                <a:latin typeface="Courier New" panose="02070309020205020404" pitchFamily="49" charset="0"/>
                <a:cs typeface="Courier New" panose="02070309020205020404" pitchFamily="49" charset="0"/>
              </a:rPr>
              <a:t>country':'England</a:t>
            </a:r>
            <a:r>
              <a:rPr lang="en-GB" sz="1800" dirty="0">
                <a:latin typeface="Courier New" panose="02070309020205020404" pitchFamily="49" charset="0"/>
                <a:cs typeface="Courier New" panose="02070309020205020404" pitchFamily="49" charset="0"/>
              </a:rPr>
              <a:t>', '</a:t>
            </a:r>
            <a:r>
              <a:rPr lang="en-GB" sz="1800" dirty="0" err="1">
                <a:latin typeface="Courier New" panose="02070309020205020404" pitchFamily="49" charset="0"/>
                <a:cs typeface="Courier New" panose="02070309020205020404" pitchFamily="49" charset="0"/>
              </a:rPr>
              <a:t>town':'London</a:t>
            </a:r>
            <a:r>
              <a:rPr lang="en-GB" sz="1800" dirty="0">
                <a:latin typeface="Courier New" panose="02070309020205020404" pitchFamily="49" charset="0"/>
                <a:cs typeface="Courier New" panose="02070309020205020404" pitchFamily="49" charset="0"/>
              </a:rPr>
              <a:t>',</a:t>
            </a:r>
          </a:p>
          <a:p>
            <a:pPr>
              <a:spcBef>
                <a:spcPct val="0"/>
              </a:spcBef>
            </a:pPr>
            <a:r>
              <a:rPr lang="en-GB" sz="1800" dirty="0">
                <a:latin typeface="Courier New" panose="02070309020205020404" pitchFamily="49" charset="0"/>
                <a:cs typeface="Courier New" panose="02070309020205020404" pitchFamily="49" charset="0"/>
              </a:rPr>
              <a:t>            '</a:t>
            </a:r>
            <a:r>
              <a:rPr lang="en-GB" sz="1800" dirty="0" err="1">
                <a:latin typeface="Courier New" panose="02070309020205020404" pitchFamily="49" charset="0"/>
                <a:cs typeface="Courier New" panose="02070309020205020404" pitchFamily="49" charset="0"/>
              </a:rPr>
              <a:t>currency':'Pound</a:t>
            </a:r>
            <a:r>
              <a:rPr lang="en-GB" sz="1800" dirty="0">
                <a:latin typeface="Courier New" panose="02070309020205020404" pitchFamily="49" charset="0"/>
                <a:cs typeface="Courier New" panose="02070309020205020404" pitchFamily="49" charset="0"/>
              </a:rPr>
              <a:t>', '</a:t>
            </a:r>
            <a:r>
              <a:rPr lang="en-GB" sz="1800" dirty="0" err="1">
                <a:latin typeface="Courier New" panose="02070309020205020404" pitchFamily="49" charset="0"/>
                <a:cs typeface="Courier New" panose="02070309020205020404" pitchFamily="49" charset="0"/>
              </a:rPr>
              <a:t>language':'English</a:t>
            </a:r>
            <a:r>
              <a:rPr lang="en-GB" sz="1800" dirty="0">
                <a:latin typeface="Courier New" panose="02070309020205020404" pitchFamily="49" charset="0"/>
                <a:cs typeface="Courier New" panose="02070309020205020404" pitchFamily="49" charset="0"/>
              </a:rPr>
              <a:t>'}</a:t>
            </a:r>
          </a:p>
          <a:p>
            <a:pPr>
              <a:spcBef>
                <a:spcPct val="0"/>
              </a:spcBef>
            </a:pPr>
            <a:r>
              <a:rPr lang="en-GB" sz="800" dirty="0">
                <a:latin typeface="Courier New" panose="02070309020205020404" pitchFamily="49" charset="0"/>
                <a:cs typeface="Courier New" panose="02070309020205020404" pitchFamily="49" charset="0"/>
              </a:rPr>
              <a:t>    </a:t>
            </a:r>
          </a:p>
          <a:p>
            <a:pPr>
              <a:spcBef>
                <a:spcPct val="0"/>
              </a:spcBef>
            </a:pPr>
            <a:r>
              <a:rPr lang="en-GB" sz="1800" dirty="0">
                <a:latin typeface="Courier New" panose="02070309020205020404" pitchFamily="49" charset="0"/>
                <a:cs typeface="Courier New" panose="02070309020205020404" pitchFamily="49" charset="0"/>
              </a:rPr>
              <a:t>    diff = set(</a:t>
            </a:r>
            <a:r>
              <a:rPr lang="en-GB" sz="1800" dirty="0" err="1">
                <a:latin typeface="Courier New" panose="02070309020205020404" pitchFamily="49" charset="0"/>
                <a:cs typeface="Courier New" panose="02070309020205020404" pitchFamily="49" charset="0"/>
              </a:rPr>
              <a:t>user_args.keys</a:t>
            </a:r>
            <a:r>
              <a:rPr lang="en-GB" sz="1800" dirty="0">
                <a:latin typeface="Courier New" panose="02070309020205020404" pitchFamily="49" charset="0"/>
                <a:cs typeface="Courier New" panose="02070309020205020404" pitchFamily="49" charset="0"/>
              </a:rPr>
              <a:t>()) - set(</a:t>
            </a:r>
            <a:r>
              <a:rPr lang="en-GB" sz="1800" dirty="0" err="1">
                <a:latin typeface="Courier New" panose="02070309020205020404" pitchFamily="49" charset="0"/>
                <a:cs typeface="Courier New" panose="02070309020205020404" pitchFamily="49" charset="0"/>
              </a:rPr>
              <a:t>args.keys</a:t>
            </a:r>
            <a:r>
              <a:rPr lang="en-GB" sz="1800" dirty="0">
                <a:latin typeface="Courier New" panose="02070309020205020404" pitchFamily="49" charset="0"/>
                <a:cs typeface="Courier New" panose="02070309020205020404" pitchFamily="49" charset="0"/>
              </a:rPr>
              <a:t>())</a:t>
            </a:r>
          </a:p>
          <a:p>
            <a:pPr>
              <a:spcBef>
                <a:spcPct val="0"/>
              </a:spcBef>
            </a:pPr>
            <a:r>
              <a:rPr lang="en-GB" sz="1800" dirty="0">
                <a:latin typeface="Courier New" panose="02070309020205020404" pitchFamily="49" charset="0"/>
                <a:cs typeface="Courier New" panose="02070309020205020404" pitchFamily="49" charset="0"/>
              </a:rPr>
              <a:t>    if diff:</a:t>
            </a:r>
          </a:p>
          <a:p>
            <a:r>
              <a:rPr lang="en-GB" sz="1800" dirty="0">
                <a:latin typeface="Courier New" panose="02070309020205020404" pitchFamily="49" charset="0"/>
                <a:cs typeface="Courier New" panose="02070309020205020404" pitchFamily="49" charset="0"/>
              </a:rPr>
              <a:t>        print('Invalid </a:t>
            </a:r>
            <a:r>
              <a:rPr lang="en-GB" sz="1800" dirty="0" err="1">
                <a:latin typeface="Courier New" panose="02070309020205020404" pitchFamily="49" charset="0"/>
                <a:cs typeface="Courier New" panose="02070309020205020404" pitchFamily="49" charset="0"/>
              </a:rPr>
              <a:t>args</a:t>
            </a:r>
            <a:r>
              <a:rPr lang="en-GB" sz="1800" dirty="0">
                <a:latin typeface="Courier New" panose="02070309020205020404" pitchFamily="49" charset="0"/>
                <a:cs typeface="Courier New" panose="02070309020205020404" pitchFamily="49" charset="0"/>
              </a:rPr>
              <a:t>:', tuple(diff), file=</a:t>
            </a:r>
            <a:r>
              <a:rPr lang="en-GB" sz="1800" dirty="0" err="1">
                <a:latin typeface="Courier New" panose="02070309020205020404" pitchFamily="49" charset="0"/>
                <a:cs typeface="Courier New" panose="02070309020205020404" pitchFamily="49" charset="0"/>
              </a:rPr>
              <a:t>sys.stderr</a:t>
            </a:r>
            <a:r>
              <a:rPr lang="en-GB" sz="1800" dirty="0">
                <a:latin typeface="Courier New" panose="02070309020205020404" pitchFamily="49" charset="0"/>
                <a:cs typeface="Courier New" panose="02070309020205020404" pitchFamily="49" charset="0"/>
              </a:rPr>
              <a:t>)</a:t>
            </a:r>
          </a:p>
          <a:p>
            <a:pPr>
              <a:spcBef>
                <a:spcPct val="0"/>
              </a:spcBef>
            </a:pPr>
            <a:r>
              <a:rPr lang="en-GB" sz="1800" dirty="0">
                <a:latin typeface="Courier New" panose="02070309020205020404" pitchFamily="49" charset="0"/>
                <a:cs typeface="Courier New" panose="02070309020205020404" pitchFamily="49" charset="0"/>
              </a:rPr>
              <a:t>        return</a:t>
            </a:r>
          </a:p>
          <a:p>
            <a:pPr>
              <a:spcBef>
                <a:spcPct val="0"/>
              </a:spcBef>
            </a:pPr>
            <a:r>
              <a:rPr lang="en-GB" sz="800" dirty="0">
                <a:latin typeface="Courier New" panose="02070309020205020404" pitchFamily="49" charset="0"/>
                <a:cs typeface="Courier New" panose="02070309020205020404" pitchFamily="49" charset="0"/>
              </a:rPr>
              <a:t>    </a:t>
            </a:r>
          </a:p>
          <a:p>
            <a:pPr>
              <a:spcBef>
                <a:spcPct val="0"/>
              </a:spcBef>
            </a:pPr>
            <a:r>
              <a:rPr lang="en-GB" sz="1800" dirty="0">
                <a:latin typeface="Courier New" panose="02070309020205020404" pitchFamily="49" charset="0"/>
                <a:cs typeface="Courier New" panose="02070309020205020404" pitchFamily="49" charset="0"/>
              </a:rPr>
              <a:t>    </a:t>
            </a:r>
            <a:r>
              <a:rPr lang="en-GB" sz="1800" dirty="0" err="1">
                <a:latin typeface="Courier New" panose="02070309020205020404" pitchFamily="49" charset="0"/>
                <a:cs typeface="Courier New" panose="02070309020205020404" pitchFamily="49" charset="0"/>
              </a:rPr>
              <a:t>args.update</a:t>
            </a:r>
            <a:r>
              <a:rPr lang="en-GB" sz="1800" dirty="0">
                <a:latin typeface="Courier New" panose="02070309020205020404" pitchFamily="49" charset="0"/>
                <a:cs typeface="Courier New" panose="02070309020205020404" pitchFamily="49" charset="0"/>
              </a:rPr>
              <a:t>(</a:t>
            </a:r>
            <a:r>
              <a:rPr lang="en-GB" sz="1800" dirty="0" err="1">
                <a:latin typeface="Courier New" panose="02070309020205020404" pitchFamily="49" charset="0"/>
                <a:cs typeface="Courier New" panose="02070309020205020404" pitchFamily="49" charset="0"/>
              </a:rPr>
              <a:t>user_args</a:t>
            </a:r>
            <a:r>
              <a:rPr lang="en-GB" sz="1800" dirty="0">
                <a:latin typeface="Courier New" panose="02070309020205020404" pitchFamily="49" charset="0"/>
                <a:cs typeface="Courier New" panose="02070309020205020404" pitchFamily="49" charset="0"/>
              </a:rPr>
              <a:t>)            </a:t>
            </a:r>
          </a:p>
          <a:p>
            <a:pPr>
              <a:spcBef>
                <a:spcPct val="0"/>
              </a:spcBef>
            </a:pPr>
            <a:r>
              <a:rPr lang="en-GB" sz="1800" dirty="0">
                <a:latin typeface="Courier New" panose="02070309020205020404" pitchFamily="49" charset="0"/>
                <a:cs typeface="Courier New" panose="02070309020205020404" pitchFamily="49" charset="0"/>
              </a:rPr>
              <a:t>    print(</a:t>
            </a:r>
            <a:r>
              <a:rPr lang="en-GB" sz="1800" dirty="0" err="1">
                <a:latin typeface="Courier New" panose="02070309020205020404" pitchFamily="49" charset="0"/>
                <a:cs typeface="Courier New" panose="02070309020205020404" pitchFamily="49" charset="0"/>
              </a:rPr>
              <a:t>args</a:t>
            </a:r>
            <a:r>
              <a:rPr lang="en-GB" sz="1800" dirty="0">
                <a:latin typeface="Courier New" panose="02070309020205020404" pitchFamily="49" charset="0"/>
                <a:cs typeface="Courier New" panose="02070309020205020404" pitchFamily="49" charset="0"/>
              </a:rPr>
              <a:t>)</a:t>
            </a:r>
          </a:p>
          <a:p>
            <a:pPr>
              <a:spcBef>
                <a:spcPct val="0"/>
              </a:spcBef>
            </a:pPr>
            <a:endParaRPr lang="en-GB" sz="1800" dirty="0">
              <a:latin typeface="Courier New" panose="02070309020205020404" pitchFamily="49" charset="0"/>
              <a:cs typeface="Courier New" panose="02070309020205020404" pitchFamily="49" charset="0"/>
            </a:endParaRPr>
          </a:p>
          <a:p>
            <a:pPr>
              <a:spcBef>
                <a:spcPct val="0"/>
              </a:spcBef>
            </a:pPr>
            <a:r>
              <a:rPr lang="en-GB" sz="1800" dirty="0" err="1">
                <a:latin typeface="Courier New" panose="02070309020205020404" pitchFamily="49" charset="0"/>
                <a:cs typeface="Courier New" panose="02070309020205020404" pitchFamily="49" charset="0"/>
              </a:rPr>
              <a:t>my_dict</a:t>
            </a:r>
            <a:r>
              <a:rPr lang="en-GB" sz="1800" dirty="0">
                <a:latin typeface="Courier New" panose="02070309020205020404" pitchFamily="49" charset="0"/>
                <a:cs typeface="Courier New" panose="02070309020205020404" pitchFamily="49" charset="0"/>
              </a:rPr>
              <a:t> = </a:t>
            </a:r>
            <a:r>
              <a:rPr lang="en-GB" sz="1800" dirty="0" err="1">
                <a:latin typeface="Courier New" panose="02070309020205020404" pitchFamily="49" charset="0"/>
                <a:cs typeface="Courier New" panose="02070309020205020404" pitchFamily="49" charset="0"/>
              </a:rPr>
              <a:t>dict</a:t>
            </a:r>
            <a:r>
              <a:rPr lang="en-GB" sz="1800" dirty="0">
                <a:latin typeface="Courier New" panose="02070309020205020404" pitchFamily="49" charset="0"/>
                <a:cs typeface="Courier New" panose="02070309020205020404" pitchFamily="49" charset="0"/>
              </a:rPr>
              <a:t>(town='Glasgow', country='Scotland’)</a:t>
            </a:r>
          </a:p>
          <a:p>
            <a:pPr>
              <a:spcBef>
                <a:spcPct val="0"/>
              </a:spcBef>
            </a:pPr>
            <a:r>
              <a:rPr lang="en-GB" sz="1800" dirty="0" err="1">
                <a:latin typeface="Courier New" panose="02070309020205020404" pitchFamily="49" charset="0"/>
                <a:cs typeface="Courier New" panose="02070309020205020404" pitchFamily="49" charset="0"/>
              </a:rPr>
              <a:t>my_func</a:t>
            </a:r>
            <a:r>
              <a:rPr lang="en-GB" sz="1800" dirty="0">
                <a:latin typeface="Courier New" panose="02070309020205020404" pitchFamily="49" charset="0"/>
                <a:cs typeface="Courier New" panose="02070309020205020404" pitchFamily="49" charset="0"/>
              </a:rPr>
              <a:t>(**</a:t>
            </a:r>
            <a:r>
              <a:rPr lang="en-GB" sz="1800" dirty="0" err="1">
                <a:latin typeface="Courier New" panose="02070309020205020404" pitchFamily="49" charset="0"/>
                <a:cs typeface="Courier New" panose="02070309020205020404" pitchFamily="49" charset="0"/>
              </a:rPr>
              <a:t>my_dict</a:t>
            </a:r>
            <a:r>
              <a:rPr lang="en-GB" sz="1800" dirty="0">
                <a:latin typeface="Courier New" panose="02070309020205020404" pitchFamily="49" charset="0"/>
                <a:cs typeface="Courier New" panose="02070309020205020404" pitchFamily="49" charset="0"/>
              </a:rPr>
              <a:t>)</a:t>
            </a:r>
          </a:p>
          <a:p>
            <a:pPr>
              <a:spcBef>
                <a:spcPct val="0"/>
              </a:spcBef>
            </a:pPr>
            <a:endParaRPr lang="en-GB" sz="800" dirty="0">
              <a:latin typeface="Courier New" panose="02070309020205020404" pitchFamily="49" charset="0"/>
              <a:cs typeface="Courier New" panose="02070309020205020404" pitchFamily="49" charset="0"/>
            </a:endParaRPr>
          </a:p>
          <a:p>
            <a:pPr>
              <a:spcBef>
                <a:spcPct val="0"/>
              </a:spcBef>
            </a:pPr>
            <a:r>
              <a:rPr lang="en-GB" sz="1800" dirty="0" err="1">
                <a:latin typeface="Courier New" panose="02070309020205020404" pitchFamily="49" charset="0"/>
                <a:cs typeface="Courier New" panose="02070309020205020404" pitchFamily="49" charset="0"/>
              </a:rPr>
              <a:t>my_func</a:t>
            </a:r>
            <a:r>
              <a:rPr lang="en-GB" sz="1800" dirty="0">
                <a:latin typeface="Courier New" panose="02070309020205020404" pitchFamily="49" charset="0"/>
                <a:cs typeface="Courier New" panose="02070309020205020404" pitchFamily="49" charset="0"/>
              </a:rPr>
              <a:t>(</a:t>
            </a:r>
            <a:r>
              <a:rPr lang="en-GB" sz="1800" dirty="0" err="1">
                <a:latin typeface="Courier New" panose="02070309020205020404" pitchFamily="49" charset="0"/>
                <a:cs typeface="Courier New" panose="02070309020205020404" pitchFamily="49" charset="0"/>
              </a:rPr>
              <a:t>twn</a:t>
            </a:r>
            <a:r>
              <a:rPr lang="en-GB" sz="1800" dirty="0">
                <a:latin typeface="Courier New" panose="02070309020205020404" pitchFamily="49" charset="0"/>
                <a:cs typeface="Courier New" panose="02070309020205020404" pitchFamily="49" charset="0"/>
              </a:rPr>
              <a:t>='Glasgow', county='Scotland')</a:t>
            </a:r>
          </a:p>
        </p:txBody>
      </p:sp>
      <p:sp>
        <p:nvSpPr>
          <p:cNvPr id="23556" name="TextBox 3"/>
          <p:cNvSpPr txBox="1">
            <a:spLocks noChangeArrowheads="1"/>
          </p:cNvSpPr>
          <p:nvPr/>
        </p:nvSpPr>
        <p:spPr bwMode="auto">
          <a:xfrm>
            <a:off x="1885951" y="5880017"/>
            <a:ext cx="8420098" cy="831850"/>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squar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600" dirty="0">
                <a:latin typeface="Courier New" panose="02070309020205020404" pitchFamily="49" charset="0"/>
                <a:cs typeface="Courier New" panose="02070309020205020404" pitchFamily="49" charset="0"/>
              </a:rPr>
              <a:t>{'town': 'Glasgow', 'currency': 'Pound', </a:t>
            </a:r>
          </a:p>
          <a:p>
            <a:pPr>
              <a:spcBef>
                <a:spcPct val="0"/>
              </a:spcBef>
            </a:pPr>
            <a:r>
              <a:rPr lang="en-GB" sz="1600" dirty="0">
                <a:latin typeface="Courier New" panose="02070309020205020404" pitchFamily="49" charset="0"/>
                <a:cs typeface="Courier New" panose="02070309020205020404" pitchFamily="49" charset="0"/>
              </a:rPr>
              <a:t>                    'language': 'English', 'country': 'Scotland'}</a:t>
            </a:r>
          </a:p>
          <a:p>
            <a:pPr>
              <a:spcBef>
                <a:spcPct val="0"/>
              </a:spcBef>
            </a:pPr>
            <a:r>
              <a:rPr lang="en-GB" sz="1600" dirty="0">
                <a:latin typeface="Courier New" panose="02070309020205020404" pitchFamily="49" charset="0"/>
                <a:cs typeface="Courier New" panose="02070309020205020404" pitchFamily="49" charset="0"/>
              </a:rPr>
              <a:t>Invalid </a:t>
            </a:r>
            <a:r>
              <a:rPr lang="en-GB" sz="1600" dirty="0" err="1">
                <a:latin typeface="Courier New" panose="02070309020205020404" pitchFamily="49" charset="0"/>
                <a:cs typeface="Courier New" panose="02070309020205020404" pitchFamily="49" charset="0"/>
              </a:rPr>
              <a:t>args</a:t>
            </a:r>
            <a:r>
              <a:rPr lang="en-GB" sz="1600" dirty="0">
                <a:latin typeface="Courier New" panose="02070309020205020404" pitchFamily="49" charset="0"/>
                <a:cs typeface="Courier New" panose="02070309020205020404" pitchFamily="49" charset="0"/>
              </a:rPr>
              <a:t>: ('county', '</a:t>
            </a:r>
            <a:r>
              <a:rPr lang="en-GB" sz="1600" dirty="0" err="1">
                <a:latin typeface="Courier New" panose="02070309020205020404" pitchFamily="49" charset="0"/>
                <a:cs typeface="Courier New" panose="02070309020205020404" pitchFamily="49" charset="0"/>
              </a:rPr>
              <a:t>twn</a:t>
            </a:r>
            <a:r>
              <a:rPr lang="en-GB" sz="16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7497443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Text Box 8"/>
          <p:cNvSpPr txBox="1">
            <a:spLocks noChangeArrowheads="1"/>
          </p:cNvSpPr>
          <p:nvPr/>
        </p:nvSpPr>
        <p:spPr bwMode="auto">
          <a:xfrm>
            <a:off x="1811199" y="1615133"/>
            <a:ext cx="8120063" cy="4462760"/>
          </a:xfrm>
          <a:prstGeom prst="rect">
            <a:avLst/>
          </a:prstGeom>
          <a:solidFill>
            <a:schemeClr val="bg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a:spAutoFit/>
          </a:bodyPr>
          <a:lstStyle>
            <a:lvl1pPr marL="457200" indent="-457200">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ts val="600"/>
              </a:spcBef>
            </a:pPr>
            <a:r>
              <a:rPr lang="en-GB" sz="1800" dirty="0"/>
              <a:t>__annotations__	Parameter comments</a:t>
            </a:r>
          </a:p>
          <a:p>
            <a:pPr>
              <a:spcBef>
                <a:spcPts val="600"/>
              </a:spcBef>
            </a:pPr>
            <a:r>
              <a:rPr lang="en-GB" sz="1800" dirty="0"/>
              <a:t>__closure__ 	A tuple containing bindings for the function's free variables. </a:t>
            </a:r>
          </a:p>
          <a:p>
            <a:pPr>
              <a:spcBef>
                <a:spcPts val="600"/>
              </a:spcBef>
            </a:pPr>
            <a:r>
              <a:rPr lang="en-GB" sz="1800" dirty="0"/>
              <a:t>__code__ 	Code object representing the compiled function body.</a:t>
            </a:r>
          </a:p>
          <a:p>
            <a:pPr>
              <a:spcBef>
                <a:spcPts val="600"/>
              </a:spcBef>
            </a:pPr>
            <a:r>
              <a:rPr lang="en-GB" sz="1800" dirty="0"/>
              <a:t>__defaults__ 	A tuple containing default argument values for those 			arguments that have default values. </a:t>
            </a:r>
          </a:p>
          <a:p>
            <a:pPr>
              <a:spcBef>
                <a:spcPts val="600"/>
              </a:spcBef>
            </a:pPr>
            <a:r>
              <a:rPr lang="en-GB" sz="1800" dirty="0"/>
              <a:t>__</a:t>
            </a:r>
            <a:r>
              <a:rPr lang="en-GB" sz="1800" dirty="0" err="1"/>
              <a:t>dict</a:t>
            </a:r>
            <a:r>
              <a:rPr lang="en-GB" sz="1800" dirty="0"/>
              <a:t>__ 	The namespace supporting arbitrary function attributes. </a:t>
            </a:r>
          </a:p>
          <a:p>
            <a:pPr>
              <a:spcBef>
                <a:spcPts val="600"/>
              </a:spcBef>
            </a:pPr>
            <a:r>
              <a:rPr lang="en-GB" sz="1800" dirty="0"/>
              <a:t>__doc__ 	The </a:t>
            </a:r>
            <a:r>
              <a:rPr lang="en-GB" sz="1800" i="1" dirty="0" err="1"/>
              <a:t>docstring</a:t>
            </a:r>
            <a:r>
              <a:rPr lang="en-GB" sz="1800" dirty="0"/>
              <a:t> defined in the function's source code. </a:t>
            </a:r>
          </a:p>
          <a:p>
            <a:pPr>
              <a:spcBef>
                <a:spcPts val="600"/>
              </a:spcBef>
            </a:pPr>
            <a:r>
              <a:rPr lang="en-GB" sz="1800" dirty="0"/>
              <a:t>__</a:t>
            </a:r>
            <a:r>
              <a:rPr lang="en-GB" sz="1800" dirty="0" err="1"/>
              <a:t>globals</a:t>
            </a:r>
            <a:r>
              <a:rPr lang="en-GB" sz="1800" dirty="0"/>
              <a:t>__ 	Reference to the global namespace of the module in which 		the function was defined. </a:t>
            </a:r>
          </a:p>
          <a:p>
            <a:pPr>
              <a:spcBef>
                <a:spcPts val="600"/>
              </a:spcBef>
            </a:pPr>
            <a:r>
              <a:rPr lang="en-GB" sz="1800" dirty="0"/>
              <a:t>__</a:t>
            </a:r>
            <a:r>
              <a:rPr lang="en-GB" sz="1800" dirty="0" err="1"/>
              <a:t>kwdefaults</a:t>
            </a:r>
            <a:r>
              <a:rPr lang="en-GB" sz="1800" dirty="0"/>
              <a:t>__	Dictionary containing defaults for keyword-only parameters</a:t>
            </a:r>
          </a:p>
          <a:p>
            <a:pPr>
              <a:spcBef>
                <a:spcPts val="600"/>
              </a:spcBef>
            </a:pPr>
            <a:r>
              <a:rPr lang="en-GB" sz="1800" dirty="0"/>
              <a:t>__module__	The name of the module the function came from</a:t>
            </a:r>
          </a:p>
          <a:p>
            <a:pPr>
              <a:spcBef>
                <a:spcPts val="600"/>
              </a:spcBef>
            </a:pPr>
            <a:r>
              <a:rPr lang="en-GB" sz="1800" dirty="0"/>
              <a:t>__name__ 	The function's name</a:t>
            </a:r>
          </a:p>
          <a:p>
            <a:pPr>
              <a:spcBef>
                <a:spcPts val="600"/>
              </a:spcBef>
            </a:pPr>
            <a:r>
              <a:rPr lang="en-GB" sz="1800" dirty="0"/>
              <a:t>__</a:t>
            </a:r>
            <a:r>
              <a:rPr lang="en-GB" sz="1800" dirty="0" err="1"/>
              <a:t>qualname</a:t>
            </a:r>
            <a:r>
              <a:rPr lang="en-GB" sz="1800" dirty="0"/>
              <a:t>__	The function's qualified name (where it was defined) 3.3 </a:t>
            </a:r>
          </a:p>
        </p:txBody>
      </p:sp>
      <p:sp>
        <p:nvSpPr>
          <p:cNvPr id="24578" name="Rectangle 2"/>
          <p:cNvSpPr>
            <a:spLocks noGrp="1" noChangeArrowheads="1"/>
          </p:cNvSpPr>
          <p:nvPr>
            <p:ph type="title"/>
          </p:nvPr>
        </p:nvSpPr>
        <p:spPr/>
        <p:txBody>
          <a:bodyPr/>
          <a:lstStyle/>
          <a:p>
            <a:pPr eaLnBrk="1" hangingPunct="1"/>
            <a:r>
              <a:rPr lang="en-GB"/>
              <a:t>Function attributes</a:t>
            </a:r>
          </a:p>
        </p:txBody>
      </p:sp>
      <p:graphicFrame>
        <p:nvGraphicFramePr>
          <p:cNvPr id="24580" name="Object 5"/>
          <p:cNvGraphicFramePr>
            <a:graphicFrameLocks noGrp="1" noChangeAspect="1"/>
          </p:cNvGraphicFramePr>
          <p:nvPr>
            <p:ph idx="1"/>
            <p:extLst>
              <p:ext uri="{D42A27DB-BD31-4B8C-83A1-F6EECF244321}">
                <p14:modId xmlns:p14="http://schemas.microsoft.com/office/powerpoint/2010/main" val="2808009613"/>
              </p:ext>
            </p:extLst>
          </p:nvPr>
        </p:nvGraphicFramePr>
        <p:xfrm>
          <a:off x="9464634" y="1200293"/>
          <a:ext cx="1254105" cy="662066"/>
        </p:xfrm>
        <a:graphic>
          <a:graphicData uri="http://schemas.openxmlformats.org/presentationml/2006/ole">
            <mc:AlternateContent xmlns:mc="http://schemas.openxmlformats.org/markup-compatibility/2006">
              <mc:Choice xmlns:v="urn:schemas-microsoft-com:vml" Requires="v">
                <p:oleObj name="Bitmap Image" r:id="rId3" imgW="1876190" imgH="990738" progId="Paint.Picture">
                  <p:embed/>
                </p:oleObj>
              </mc:Choice>
              <mc:Fallback>
                <p:oleObj name="Bitmap Image" r:id="rId3" imgW="1876190" imgH="990738" progId="Paint.Picture">
                  <p:embed/>
                  <p:pic>
                    <p:nvPicPr>
                      <p:cNvPr id="24580" name="Object 5"/>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64634" y="1200293"/>
                        <a:ext cx="1254105" cy="662066"/>
                      </a:xfrm>
                      <a:prstGeom prst="rect">
                        <a:avLst/>
                      </a:prstGeom>
                      <a:noFill/>
                      <a:extLst>
                        <a:ext uri="{909E8E84-426E-40dd-AFC4-6F175D3DCCD1}">
                          <a14:hiddenFill xmlns:a14="http://schemas.microsoft.com/office/drawing/2010/main" xmlns="">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0754124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pPr eaLnBrk="1" hangingPunct="1"/>
            <a:r>
              <a:rPr lang="en-GB"/>
              <a:t>Function annotation</a:t>
            </a:r>
          </a:p>
        </p:txBody>
      </p:sp>
      <p:sp>
        <p:nvSpPr>
          <p:cNvPr id="25603" name="Rectangle 3"/>
          <p:cNvSpPr>
            <a:spLocks noGrp="1" noChangeArrowheads="1"/>
          </p:cNvSpPr>
          <p:nvPr>
            <p:ph idx="1"/>
          </p:nvPr>
        </p:nvSpPr>
        <p:spPr/>
        <p:txBody>
          <a:bodyPr/>
          <a:lstStyle/>
          <a:p>
            <a:r>
              <a:rPr lang="en-GB" b="1" dirty="0"/>
              <a:t>Similar to inline comments</a:t>
            </a:r>
          </a:p>
          <a:p>
            <a:pPr marL="457200" lvl="1" indent="-230400">
              <a:buFont typeface="Arial" panose="020B0604020202020204" pitchFamily="34" charset="0"/>
              <a:buChar char="•"/>
            </a:pPr>
            <a:r>
              <a:rPr lang="en-GB" dirty="0"/>
              <a:t>Not supported in lambda functions</a:t>
            </a:r>
          </a:p>
          <a:p>
            <a:pPr lvl="1"/>
            <a:endParaRPr lang="en-GB" dirty="0"/>
          </a:p>
          <a:p>
            <a:pPr lvl="1"/>
            <a:endParaRPr lang="en-GB" dirty="0"/>
          </a:p>
          <a:p>
            <a:pPr lvl="1"/>
            <a:endParaRPr lang="en-GB" dirty="0"/>
          </a:p>
          <a:p>
            <a:pPr lvl="1"/>
            <a:endParaRPr lang="en-GB" dirty="0"/>
          </a:p>
          <a:p>
            <a:pPr lvl="1">
              <a:buFont typeface="Arial" panose="020B0604020202020204" pitchFamily="34" charset="0"/>
              <a:buChar char="•"/>
            </a:pPr>
            <a:endParaRPr lang="en-GB" b="1" dirty="0"/>
          </a:p>
          <a:p>
            <a:r>
              <a:rPr lang="en-GB" b="1" dirty="0"/>
              <a:t>Function attribute </a:t>
            </a:r>
            <a:r>
              <a:rPr lang="en-GB" b="1" dirty="0">
                <a:latin typeface="Courier New" panose="02070309020205020404" pitchFamily="49" charset="0"/>
              </a:rPr>
              <a:t>__annotations__</a:t>
            </a:r>
            <a:r>
              <a:rPr lang="en-GB" b="1" dirty="0"/>
              <a:t> gives details</a:t>
            </a:r>
          </a:p>
        </p:txBody>
      </p:sp>
      <p:sp>
        <p:nvSpPr>
          <p:cNvPr id="25604" name="Text Box 4"/>
          <p:cNvSpPr txBox="1">
            <a:spLocks noChangeArrowheads="1"/>
          </p:cNvSpPr>
          <p:nvPr/>
        </p:nvSpPr>
        <p:spPr bwMode="auto">
          <a:xfrm>
            <a:off x="827708" y="2177170"/>
            <a:ext cx="7353295" cy="1477328"/>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US" sz="1800" dirty="0" err="1">
                <a:latin typeface="Courier New" panose="02070309020205020404" pitchFamily="49" charset="0"/>
                <a:cs typeface="Courier New" panose="02070309020205020404" pitchFamily="49" charset="0"/>
              </a:rPr>
              <a:t>def</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print_vat</a:t>
            </a:r>
            <a:r>
              <a:rPr lang="en-US" sz="1800" dirty="0">
                <a:latin typeface="Courier New" panose="02070309020205020404" pitchFamily="49" charset="0"/>
                <a:cs typeface="Courier New" panose="02070309020205020404" pitchFamily="49" charset="0"/>
              </a:rPr>
              <a:t> (*, </a:t>
            </a:r>
          </a:p>
          <a:p>
            <a:pPr>
              <a:spcBef>
                <a:spcPct val="0"/>
              </a:spcBef>
            </a:pP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gross:"Gross</a:t>
            </a:r>
            <a:r>
              <a:rPr lang="en-US" sz="1800" dirty="0">
                <a:latin typeface="Courier New" panose="02070309020205020404" pitchFamily="49" charset="0"/>
                <a:cs typeface="Courier New" panose="02070309020205020404" pitchFamily="49" charset="0"/>
              </a:rPr>
              <a:t> amount (including VAT)"=0, </a:t>
            </a:r>
          </a:p>
          <a:p>
            <a:pPr>
              <a:spcBef>
                <a:spcPct val="0"/>
              </a:spcBef>
            </a:pP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vatpc</a:t>
            </a:r>
            <a:r>
              <a:rPr lang="en-US" sz="1800" dirty="0">
                <a:latin typeface="Courier New" panose="02070309020205020404" pitchFamily="49" charset="0"/>
                <a:cs typeface="Courier New" panose="02070309020205020404" pitchFamily="49" charset="0"/>
              </a:rPr>
              <a:t>:"VAT in percentage terms"=17.5,</a:t>
            </a:r>
          </a:p>
          <a:p>
            <a:pPr>
              <a:spcBef>
                <a:spcPct val="0"/>
              </a:spcBef>
            </a:pP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message:"Free</a:t>
            </a:r>
            <a:r>
              <a:rPr lang="en-US" sz="1800" dirty="0">
                <a:latin typeface="Courier New" panose="02070309020205020404" pitchFamily="49" charset="0"/>
                <a:cs typeface="Courier New" panose="02070309020205020404" pitchFamily="49" charset="0"/>
              </a:rPr>
              <a:t> text"='Summary:') \</a:t>
            </a:r>
          </a:p>
          <a:p>
            <a:pPr>
              <a:spcBef>
                <a:spcPct val="0"/>
              </a:spcBef>
            </a:pPr>
            <a:r>
              <a:rPr lang="en-US" sz="1800" dirty="0">
                <a:latin typeface="Courier New" panose="02070309020205020404" pitchFamily="49" charset="0"/>
                <a:cs typeface="Courier New" panose="02070309020205020404" pitchFamily="49" charset="0"/>
              </a:rPr>
              <a:t>           -&gt; "No usable return value":</a:t>
            </a:r>
          </a:p>
        </p:txBody>
      </p:sp>
      <p:sp>
        <p:nvSpPr>
          <p:cNvPr id="25605" name="Text Box 5"/>
          <p:cNvSpPr txBox="1">
            <a:spLocks noChangeArrowheads="1"/>
          </p:cNvSpPr>
          <p:nvPr/>
        </p:nvSpPr>
        <p:spPr bwMode="auto">
          <a:xfrm>
            <a:off x="827708" y="4663616"/>
            <a:ext cx="7651750" cy="650875"/>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wrap="squar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a:latin typeface="Courier New" panose="02070309020205020404" pitchFamily="49" charset="0"/>
                <a:cs typeface="Courier New" panose="02070309020205020404" pitchFamily="49" charset="0"/>
              </a:rPr>
              <a:t>for </a:t>
            </a:r>
            <a:r>
              <a:rPr lang="en-GB" sz="1800" dirty="0" err="1">
                <a:latin typeface="Courier New" panose="02070309020205020404" pitchFamily="49" charset="0"/>
                <a:cs typeface="Courier New" panose="02070309020205020404" pitchFamily="49" charset="0"/>
              </a:rPr>
              <a:t>kv</a:t>
            </a:r>
            <a:r>
              <a:rPr lang="en-GB" sz="1800" dirty="0">
                <a:latin typeface="Courier New" panose="02070309020205020404" pitchFamily="49" charset="0"/>
                <a:cs typeface="Courier New" panose="02070309020205020404" pitchFamily="49" charset="0"/>
              </a:rPr>
              <a:t> in </a:t>
            </a:r>
            <a:r>
              <a:rPr lang="en-GB" sz="1800" dirty="0" err="1">
                <a:latin typeface="Courier New" panose="02070309020205020404" pitchFamily="49" charset="0"/>
                <a:cs typeface="Courier New" panose="02070309020205020404" pitchFamily="49" charset="0"/>
              </a:rPr>
              <a:t>print_vat.__annotations__.items</a:t>
            </a:r>
            <a:r>
              <a:rPr lang="en-GB" sz="1800" dirty="0">
                <a:latin typeface="Courier New" panose="02070309020205020404" pitchFamily="49" charset="0"/>
                <a:cs typeface="Courier New" panose="02070309020205020404" pitchFamily="49" charset="0"/>
              </a:rPr>
              <a:t>():</a:t>
            </a:r>
          </a:p>
          <a:p>
            <a:pPr>
              <a:spcBef>
                <a:spcPct val="0"/>
              </a:spcBef>
            </a:pPr>
            <a:r>
              <a:rPr lang="en-GB" sz="1800" dirty="0">
                <a:latin typeface="Courier New" panose="02070309020205020404" pitchFamily="49" charset="0"/>
                <a:cs typeface="Courier New" panose="02070309020205020404" pitchFamily="49" charset="0"/>
              </a:rPr>
              <a:t>    print(</a:t>
            </a:r>
            <a:r>
              <a:rPr lang="en-GB" sz="1800" dirty="0" err="1">
                <a:latin typeface="Courier New" panose="02070309020205020404" pitchFamily="49" charset="0"/>
                <a:cs typeface="Courier New" panose="02070309020205020404" pitchFamily="49" charset="0"/>
              </a:rPr>
              <a:t>kv</a:t>
            </a:r>
            <a:r>
              <a:rPr lang="en-GB" sz="1800" dirty="0">
                <a:latin typeface="Courier New" panose="02070309020205020404" pitchFamily="49" charset="0"/>
                <a:cs typeface="Courier New" panose="02070309020205020404" pitchFamily="49" charset="0"/>
              </a:rPr>
              <a:t>)</a:t>
            </a:r>
          </a:p>
        </p:txBody>
      </p:sp>
      <p:sp>
        <p:nvSpPr>
          <p:cNvPr id="25606" name="Text Box 6"/>
          <p:cNvSpPr txBox="1">
            <a:spLocks noChangeArrowheads="1"/>
          </p:cNvSpPr>
          <p:nvPr/>
        </p:nvSpPr>
        <p:spPr bwMode="auto">
          <a:xfrm>
            <a:off x="3274045" y="5314491"/>
            <a:ext cx="5205413" cy="1079500"/>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US" sz="1600" dirty="0">
                <a:latin typeface="Courier New" panose="02070309020205020404" pitchFamily="49" charset="0"/>
                <a:cs typeface="Courier New" panose="02070309020205020404" pitchFamily="49" charset="0"/>
              </a:rPr>
              <a:t>('gross', 'Gross amount (including VAT)')</a:t>
            </a:r>
          </a:p>
          <a:p>
            <a:pPr>
              <a:spcBef>
                <a:spcPct val="0"/>
              </a:spcBef>
            </a:pPr>
            <a:r>
              <a:rPr lang="en-US" sz="1600" dirty="0">
                <a:latin typeface="Courier New" panose="02070309020205020404" pitchFamily="49" charset="0"/>
                <a:cs typeface="Courier New" panose="02070309020205020404" pitchFamily="49" charset="0"/>
              </a:rPr>
              <a:t>('message', 'Free text')</a:t>
            </a:r>
          </a:p>
          <a:p>
            <a:pPr>
              <a:spcBef>
                <a:spcPct val="0"/>
              </a:spcBef>
            </a:pPr>
            <a:r>
              <a:rPr lang="en-US" sz="1600" dirty="0">
                <a:latin typeface="Courier New" panose="02070309020205020404" pitchFamily="49" charset="0"/>
                <a:cs typeface="Courier New" panose="02070309020205020404" pitchFamily="49" charset="0"/>
              </a:rPr>
              <a:t>('</a:t>
            </a:r>
            <a:r>
              <a:rPr lang="en-US" sz="1600" dirty="0" err="1">
                <a:latin typeface="Courier New" panose="02070309020205020404" pitchFamily="49" charset="0"/>
                <a:cs typeface="Courier New" panose="02070309020205020404" pitchFamily="49" charset="0"/>
              </a:rPr>
              <a:t>vatpc</a:t>
            </a:r>
            <a:r>
              <a:rPr lang="en-US" sz="1600" dirty="0">
                <a:latin typeface="Courier New" panose="02070309020205020404" pitchFamily="49" charset="0"/>
                <a:cs typeface="Courier New" panose="02070309020205020404" pitchFamily="49" charset="0"/>
              </a:rPr>
              <a:t>', 'VAT in percentage terms')</a:t>
            </a:r>
          </a:p>
          <a:p>
            <a:pPr>
              <a:spcBef>
                <a:spcPct val="0"/>
              </a:spcBef>
            </a:pPr>
            <a:r>
              <a:rPr lang="en-US" sz="1600" dirty="0">
                <a:latin typeface="Courier New" panose="02070309020205020404" pitchFamily="49" charset="0"/>
                <a:cs typeface="Courier New" panose="02070309020205020404" pitchFamily="49" charset="0"/>
              </a:rPr>
              <a:t>('return', 'No usable return value')</a:t>
            </a:r>
            <a:endParaRPr lang="en-GB" sz="16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4319428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3"/>
          <p:cNvSpPr>
            <a:spLocks noGrp="1" noChangeArrowheads="1"/>
          </p:cNvSpPr>
          <p:nvPr>
            <p:ph type="title"/>
          </p:nvPr>
        </p:nvSpPr>
        <p:spPr/>
        <p:txBody>
          <a:bodyPr/>
          <a:lstStyle/>
          <a:p>
            <a:pPr eaLnBrk="1" hangingPunct="1"/>
            <a:r>
              <a:rPr lang="en-GB"/>
              <a:t>Python functions</a:t>
            </a:r>
          </a:p>
        </p:txBody>
      </p:sp>
      <p:sp>
        <p:nvSpPr>
          <p:cNvPr id="5122" name="Rectangle 2"/>
          <p:cNvSpPr>
            <a:spLocks noGrp="1" noChangeArrowheads="1"/>
          </p:cNvSpPr>
          <p:nvPr>
            <p:ph idx="1"/>
          </p:nvPr>
        </p:nvSpPr>
        <p:spPr>
          <a:xfrm>
            <a:off x="341272" y="1368255"/>
            <a:ext cx="11516239" cy="5293801"/>
          </a:xfrm>
        </p:spPr>
        <p:txBody>
          <a:bodyPr>
            <a:normAutofit/>
          </a:bodyPr>
          <a:lstStyle/>
          <a:p>
            <a:r>
              <a:rPr lang="en-GB" sz="2200" b="1" dirty="0"/>
              <a:t>Functions are objects</a:t>
            </a:r>
          </a:p>
          <a:p>
            <a:r>
              <a:rPr lang="en-GB" sz="2200" b="1" dirty="0"/>
              <a:t>Defined with the </a:t>
            </a:r>
            <a:r>
              <a:rPr lang="en-GB" sz="2200" b="1" dirty="0" err="1"/>
              <a:t>def</a:t>
            </a:r>
            <a:r>
              <a:rPr lang="en-GB" sz="2200" b="1" dirty="0"/>
              <a:t> statement, followed by the argument list</a:t>
            </a:r>
          </a:p>
          <a:p>
            <a:pPr marL="457200" lvl="1" indent="-230400">
              <a:buFont typeface="Arial" panose="020B0604020202020204" pitchFamily="34" charset="0"/>
              <a:buChar char="•"/>
            </a:pPr>
            <a:r>
              <a:rPr lang="en-GB" sz="1800" dirty="0"/>
              <a:t>Just like conditionals, membership is by </a:t>
            </a:r>
            <a:r>
              <a:rPr lang="en-GB" sz="1800" i="1" dirty="0"/>
              <a:t>indentation</a:t>
            </a:r>
          </a:p>
          <a:p>
            <a:pPr lvl="1"/>
            <a:endParaRPr lang="en-GB" sz="1800" i="1" dirty="0"/>
          </a:p>
          <a:p>
            <a:pPr lvl="1"/>
            <a:endParaRPr lang="en-GB" sz="1800" dirty="0"/>
          </a:p>
          <a:p>
            <a:endParaRPr lang="en-GB" sz="2200" b="1" dirty="0"/>
          </a:p>
          <a:p>
            <a:pPr marL="457200" indent="-230400">
              <a:buFont typeface="Arial" panose="020B0604020202020204" pitchFamily="34" charset="0"/>
              <a:buChar char="•"/>
            </a:pPr>
            <a:r>
              <a:rPr lang="en-GB" sz="1800" dirty="0"/>
              <a:t>Arguments are named and can have defaults</a:t>
            </a:r>
          </a:p>
          <a:p>
            <a:pPr marL="457200" indent="-230400">
              <a:buFont typeface="Arial" panose="020B0604020202020204" pitchFamily="34" charset="0"/>
              <a:buChar char="•"/>
            </a:pPr>
            <a:r>
              <a:rPr lang="en-GB" sz="1800" dirty="0">
                <a:latin typeface="Courier New" panose="02070309020205020404" pitchFamily="49" charset="0"/>
              </a:rPr>
              <a:t>return</a:t>
            </a:r>
            <a:r>
              <a:rPr lang="en-GB" sz="1800" dirty="0"/>
              <a:t> statement is optional but recommended</a:t>
            </a:r>
          </a:p>
          <a:p>
            <a:pPr marL="457200" indent="-230400">
              <a:buFont typeface="Arial" panose="020B0604020202020204" pitchFamily="34" charset="0"/>
              <a:buChar char="•"/>
            </a:pPr>
            <a:r>
              <a:rPr lang="en-GB" sz="1800" dirty="0"/>
              <a:t>Can optionally return any object type or None</a:t>
            </a:r>
          </a:p>
          <a:p>
            <a:pPr marL="457200" indent="-230400">
              <a:buFont typeface="Arial" panose="020B0604020202020204" pitchFamily="34" charset="0"/>
              <a:buChar char="•"/>
            </a:pPr>
            <a:r>
              <a:rPr lang="en-GB" sz="1800" dirty="0"/>
              <a:t>Variables are local and safe if assigned unless marked as global</a:t>
            </a:r>
          </a:p>
          <a:p>
            <a:endParaRPr lang="en-GB" sz="2200" b="1" i="1" dirty="0"/>
          </a:p>
          <a:p>
            <a:r>
              <a:rPr lang="en-GB" sz="2200" b="1" i="1" dirty="0"/>
              <a:t>"Function names should be lowercase…" – </a:t>
            </a:r>
            <a:r>
              <a:rPr lang="en-GB" sz="2200" b="1" dirty="0"/>
              <a:t>PEP008</a:t>
            </a:r>
          </a:p>
        </p:txBody>
      </p:sp>
      <p:sp>
        <p:nvSpPr>
          <p:cNvPr id="5124" name="Rectangle 4"/>
          <p:cNvSpPr>
            <a:spLocks noChangeArrowheads="1"/>
          </p:cNvSpPr>
          <p:nvPr/>
        </p:nvSpPr>
        <p:spPr bwMode="auto">
          <a:xfrm>
            <a:off x="812362" y="2620285"/>
            <a:ext cx="6054725" cy="925512"/>
          </a:xfrm>
          <a:prstGeom prst="rect">
            <a:avLst/>
          </a:prstGeom>
          <a:solidFill>
            <a:schemeClr val="tx2">
              <a:lumMod val="20000"/>
              <a:lumOff val="80000"/>
            </a:schemeClr>
          </a:solidFill>
          <a:ln w="12700">
            <a:solidFill>
              <a:schemeClr val="tx1"/>
            </a:solidFill>
            <a:miter lim="800000"/>
            <a:headEnd/>
            <a:tailEnd/>
          </a:ln>
          <a:effectLst>
            <a:outerShdw blurRad="50800" dist="38100" dir="2700000" algn="tl" rotWithShape="0">
              <a:prstClr val="black">
                <a:alpha val="40000"/>
              </a:prstClr>
            </a:outerShdw>
          </a:effectLst>
        </p:spPr>
        <p:txBody>
          <a:bodyPr lIns="90488" tIns="44450" rIns="90488" bIns="44450">
            <a:spAutoFit/>
          </a:bodyPr>
          <a:lstStyle/>
          <a:p>
            <a:pPr>
              <a:spcBef>
                <a:spcPct val="0"/>
              </a:spcBef>
            </a:pPr>
            <a:r>
              <a:rPr lang="en-GB" dirty="0" err="1">
                <a:latin typeface="Courier New" panose="02070309020205020404" pitchFamily="49" charset="0"/>
                <a:cs typeface="Courier New" panose="02070309020205020404" pitchFamily="49" charset="0"/>
              </a:rPr>
              <a:t>def</a:t>
            </a:r>
            <a:r>
              <a:rPr lang="en-GB" dirty="0">
                <a:latin typeface="Courier New" panose="02070309020205020404" pitchFamily="49" charset="0"/>
                <a:cs typeface="Courier New" panose="02070309020205020404" pitchFamily="49" charset="0"/>
              </a:rPr>
              <a:t> </a:t>
            </a:r>
            <a:r>
              <a:rPr lang="en-GB" dirty="0" err="1">
                <a:latin typeface="Courier New" panose="02070309020205020404" pitchFamily="49" charset="0"/>
                <a:cs typeface="Courier New" panose="02070309020205020404" pitchFamily="49" charset="0"/>
              </a:rPr>
              <a:t>make_list</a:t>
            </a:r>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val</a:t>
            </a:r>
            <a:r>
              <a:rPr lang="en-GB" dirty="0">
                <a:latin typeface="Courier New" panose="02070309020205020404" pitchFamily="49" charset="0"/>
                <a:cs typeface="Courier New" panose="02070309020205020404" pitchFamily="49" charset="0"/>
              </a:rPr>
              <a:t>, times):    </a:t>
            </a:r>
          </a:p>
          <a:p>
            <a:pPr>
              <a:spcBef>
                <a:spcPct val="0"/>
              </a:spcBef>
            </a:pPr>
            <a:r>
              <a:rPr lang="en-GB" dirty="0">
                <a:latin typeface="Courier New" panose="02070309020205020404" pitchFamily="49" charset="0"/>
                <a:cs typeface="Courier New" panose="02070309020205020404" pitchFamily="49" charset="0"/>
              </a:rPr>
              <a:t>   res = </a:t>
            </a:r>
            <a:r>
              <a:rPr lang="en-GB" dirty="0" err="1">
                <a:latin typeface="Courier New" panose="02070309020205020404" pitchFamily="49" charset="0"/>
                <a:cs typeface="Courier New" panose="02070309020205020404" pitchFamily="49" charset="0"/>
              </a:rPr>
              <a:t>str</a:t>
            </a:r>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val</a:t>
            </a:r>
            <a:r>
              <a:rPr lang="en-GB" dirty="0">
                <a:latin typeface="Courier New" panose="02070309020205020404" pitchFamily="49" charset="0"/>
                <a:cs typeface="Courier New" panose="02070309020205020404" pitchFamily="49" charset="0"/>
              </a:rPr>
              <a:t>) * times </a:t>
            </a:r>
          </a:p>
          <a:p>
            <a:pPr>
              <a:spcBef>
                <a:spcPct val="0"/>
              </a:spcBef>
            </a:pPr>
            <a:r>
              <a:rPr lang="en-GB" dirty="0">
                <a:solidFill>
                  <a:srgbClr val="3333FF"/>
                </a:solidFill>
                <a:latin typeface="Courier New" panose="02070309020205020404" pitchFamily="49" charset="0"/>
                <a:cs typeface="Courier New" panose="02070309020205020404" pitchFamily="49" charset="0"/>
              </a:rPr>
              <a:t>   </a:t>
            </a:r>
            <a:r>
              <a:rPr lang="en-GB" b="1" dirty="0">
                <a:solidFill>
                  <a:srgbClr val="3333FF"/>
                </a:solidFill>
                <a:latin typeface="Courier New" panose="02070309020205020404" pitchFamily="49" charset="0"/>
                <a:cs typeface="Courier New" panose="02070309020205020404" pitchFamily="49" charset="0"/>
              </a:rPr>
              <a:t>return</a:t>
            </a:r>
            <a:r>
              <a:rPr lang="en-GB" dirty="0">
                <a:latin typeface="Courier New" panose="02070309020205020404" pitchFamily="49" charset="0"/>
                <a:cs typeface="Courier New" panose="02070309020205020404" pitchFamily="49" charset="0"/>
              </a:rPr>
              <a:t> res</a:t>
            </a:r>
          </a:p>
        </p:txBody>
      </p:sp>
    </p:spTree>
    <p:extLst>
      <p:ext uri="{BB962C8B-B14F-4D97-AF65-F5344CB8AC3E}">
        <p14:creationId xmlns:p14="http://schemas.microsoft.com/office/powerpoint/2010/main" val="14556912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US"/>
              <a:t>Function parameters </a:t>
            </a:r>
          </a:p>
        </p:txBody>
      </p:sp>
      <p:sp>
        <p:nvSpPr>
          <p:cNvPr id="6147" name="Rectangle 3"/>
          <p:cNvSpPr>
            <a:spLocks noGrp="1" noChangeArrowheads="1"/>
          </p:cNvSpPr>
          <p:nvPr>
            <p:ph idx="1"/>
          </p:nvPr>
        </p:nvSpPr>
        <p:spPr/>
        <p:txBody>
          <a:bodyPr/>
          <a:lstStyle/>
          <a:p>
            <a:r>
              <a:rPr lang="en-US" b="1" dirty="0"/>
              <a:t>Values required by the function</a:t>
            </a:r>
          </a:p>
          <a:p>
            <a:pPr marL="457200" lvl="1" indent="-230400">
              <a:buFont typeface="Arial" panose="020B0604020202020204" pitchFamily="34" charset="0"/>
              <a:buChar char="•"/>
            </a:pPr>
            <a:r>
              <a:rPr lang="en-US" sz="1800" dirty="0"/>
              <a:t>Specified within the parentheses of the function declaration</a:t>
            </a:r>
          </a:p>
          <a:p>
            <a:pPr lvl="2"/>
            <a:endParaRPr lang="en-US" dirty="0"/>
          </a:p>
          <a:p>
            <a:pPr marL="914400" lvl="2" indent="0">
              <a:buNone/>
            </a:pPr>
            <a:endParaRPr lang="en-US" dirty="0"/>
          </a:p>
          <a:p>
            <a:pPr marL="457200" lvl="1" indent="-230400">
              <a:buFont typeface="Arial" panose="020B0604020202020204" pitchFamily="34" charset="0"/>
              <a:buChar char="•"/>
            </a:pPr>
            <a:r>
              <a:rPr lang="en-US" sz="1800" dirty="0"/>
              <a:t>Literal parameters are passed by assignment (copy)</a:t>
            </a:r>
          </a:p>
          <a:p>
            <a:pPr lvl="2"/>
            <a:endParaRPr lang="en-US" b="1" dirty="0"/>
          </a:p>
          <a:p>
            <a:pPr marL="1371600" lvl="3" indent="0">
              <a:buNone/>
            </a:pPr>
            <a:endParaRPr lang="en-US" dirty="0"/>
          </a:p>
          <a:p>
            <a:pPr marL="457200" lvl="1" indent="-230400">
              <a:buFont typeface="Arial" panose="020B0604020202020204" pitchFamily="34" charset="0"/>
              <a:buChar char="•"/>
            </a:pPr>
            <a:r>
              <a:rPr lang="en-US" sz="1800" dirty="0"/>
              <a:t>Variable parameters are passed by references, so changes alter the callers variables</a:t>
            </a:r>
          </a:p>
        </p:txBody>
      </p:sp>
      <p:sp>
        <p:nvSpPr>
          <p:cNvPr id="6148" name="Text Box 4"/>
          <p:cNvSpPr txBox="1">
            <a:spLocks noChangeArrowheads="1"/>
          </p:cNvSpPr>
          <p:nvPr/>
        </p:nvSpPr>
        <p:spPr bwMode="auto">
          <a:xfrm>
            <a:off x="837169" y="3216443"/>
            <a:ext cx="6035675" cy="663575"/>
          </a:xfrm>
          <a:prstGeom prst="rect">
            <a:avLst/>
          </a:prstGeom>
          <a:solidFill>
            <a:schemeClr val="tx2">
              <a:lumMod val="20000"/>
              <a:lumOff val="80000"/>
            </a:schemeClr>
          </a:solidFill>
          <a:ln w="12700">
            <a:solidFill>
              <a:srgbClr val="000000"/>
            </a:solidFill>
            <a:miter lim="800000"/>
            <a:headEnd/>
            <a:tailEnd/>
          </a:ln>
          <a:effectLst>
            <a:outerShdw blurRad="50800" dist="38100" dir="2700000" algn="tl" rotWithShape="0">
              <a:prstClr val="black">
                <a:alpha val="40000"/>
              </a:prstClr>
            </a:outerShdw>
          </a:effectLst>
        </p:spPr>
        <p:txBody>
          <a:bodyPr lIns="95250" tIns="50800" rIns="95250" bIns="50800">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US" sz="1800" dirty="0" err="1">
                <a:latin typeface="Courier New" panose="02070309020205020404" pitchFamily="49" charset="0"/>
                <a:cs typeface="Courier New" panose="02070309020205020404" pitchFamily="49" charset="0"/>
              </a:rPr>
              <a:t>print_list</a:t>
            </a:r>
            <a:r>
              <a:rPr lang="en-US" sz="1800" dirty="0">
                <a:latin typeface="Courier New" panose="02070309020205020404" pitchFamily="49" charset="0"/>
                <a:cs typeface="Courier New" panose="02070309020205020404" pitchFamily="49" charset="0"/>
              </a:rPr>
              <a:t>(5, 3)</a:t>
            </a:r>
          </a:p>
          <a:p>
            <a:pPr>
              <a:spcBef>
                <a:spcPct val="0"/>
              </a:spcBef>
            </a:pPr>
            <a:r>
              <a:rPr lang="en-US" sz="1800" dirty="0" err="1">
                <a:latin typeface="Courier New" panose="02070309020205020404" pitchFamily="49" charset="0"/>
                <a:cs typeface="Courier New" panose="02070309020205020404" pitchFamily="49" charset="0"/>
              </a:rPr>
              <a:t>print_list</a:t>
            </a:r>
            <a:r>
              <a:rPr lang="en-US" sz="1800" dirty="0">
                <a:latin typeface="Courier New" panose="02070309020205020404" pitchFamily="49" charset="0"/>
                <a:cs typeface="Courier New" panose="02070309020205020404" pitchFamily="49" charset="0"/>
              </a:rPr>
              <a:t>(0, 4)</a:t>
            </a:r>
          </a:p>
        </p:txBody>
      </p:sp>
      <p:sp>
        <p:nvSpPr>
          <p:cNvPr id="6149" name="Rectangle 5"/>
          <p:cNvSpPr>
            <a:spLocks noChangeArrowheads="1"/>
          </p:cNvSpPr>
          <p:nvPr/>
        </p:nvSpPr>
        <p:spPr bwMode="auto">
          <a:xfrm>
            <a:off x="827645" y="2090337"/>
            <a:ext cx="6054725" cy="650875"/>
          </a:xfrm>
          <a:prstGeom prst="rect">
            <a:avLst/>
          </a:prstGeom>
          <a:solidFill>
            <a:schemeClr val="tx2">
              <a:lumMod val="20000"/>
              <a:lumOff val="80000"/>
            </a:schemeClr>
          </a:solidFill>
          <a:ln w="12700">
            <a:solidFill>
              <a:schemeClr val="tx1"/>
            </a:solidFill>
            <a:miter lim="800000"/>
            <a:headEnd/>
            <a:tailEnd/>
          </a:ln>
          <a:effectLst>
            <a:outerShdw blurRad="50800" dist="38100" dir="2700000" algn="tl" rotWithShape="0">
              <a:prstClr val="black">
                <a:alpha val="40000"/>
              </a:prstClr>
            </a:outerShdw>
          </a:effectLst>
        </p:spPr>
        <p:txBody>
          <a:bodyPr lIns="90488" tIns="44450" rIns="90488" bIns="44450">
            <a:spAutoFit/>
          </a:bodyPr>
          <a:lstStyle/>
          <a:p>
            <a:pPr>
              <a:spcBef>
                <a:spcPct val="0"/>
              </a:spcBef>
            </a:pPr>
            <a:r>
              <a:rPr lang="en-GB" dirty="0" err="1">
                <a:latin typeface="Courier New" panose="02070309020205020404" pitchFamily="49" charset="0"/>
                <a:cs typeface="Courier New" panose="02070309020205020404" pitchFamily="49" charset="0"/>
              </a:rPr>
              <a:t>def</a:t>
            </a:r>
            <a:r>
              <a:rPr lang="en-GB" dirty="0">
                <a:latin typeface="Courier New" panose="02070309020205020404" pitchFamily="49" charset="0"/>
                <a:cs typeface="Courier New" panose="02070309020205020404" pitchFamily="49" charset="0"/>
              </a:rPr>
              <a:t> </a:t>
            </a:r>
            <a:r>
              <a:rPr lang="en-GB" dirty="0" err="1">
                <a:latin typeface="Courier New" panose="02070309020205020404" pitchFamily="49" charset="0"/>
                <a:cs typeface="Courier New" panose="02070309020205020404" pitchFamily="49" charset="0"/>
              </a:rPr>
              <a:t>print_list</a:t>
            </a:r>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val</a:t>
            </a:r>
            <a:r>
              <a:rPr lang="en-GB" dirty="0">
                <a:latin typeface="Courier New" panose="02070309020205020404" pitchFamily="49" charset="0"/>
                <a:cs typeface="Courier New" panose="02070309020205020404" pitchFamily="49" charset="0"/>
              </a:rPr>
              <a:t>, times):    </a:t>
            </a:r>
          </a:p>
          <a:p>
            <a:pPr>
              <a:spcBef>
                <a:spcPct val="0"/>
              </a:spcBef>
            </a:pPr>
            <a:r>
              <a:rPr lang="en-GB" dirty="0">
                <a:latin typeface="Courier New" panose="02070309020205020404" pitchFamily="49" charset="0"/>
                <a:cs typeface="Courier New" panose="02070309020205020404" pitchFamily="49" charset="0"/>
              </a:rPr>
              <a:t>   print(</a:t>
            </a:r>
            <a:r>
              <a:rPr lang="en-GB" dirty="0" err="1">
                <a:latin typeface="Courier New" panose="02070309020205020404" pitchFamily="49" charset="0"/>
                <a:cs typeface="Courier New" panose="02070309020205020404" pitchFamily="49" charset="0"/>
              </a:rPr>
              <a:t>str</a:t>
            </a:r>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val</a:t>
            </a:r>
            <a:r>
              <a:rPr lang="en-GB" dirty="0">
                <a:latin typeface="Courier New" panose="02070309020205020404" pitchFamily="49" charset="0"/>
                <a:cs typeface="Courier New" panose="02070309020205020404" pitchFamily="49" charset="0"/>
              </a:rPr>
              <a:t>) * times) </a:t>
            </a:r>
          </a:p>
        </p:txBody>
      </p:sp>
      <p:sp>
        <p:nvSpPr>
          <p:cNvPr id="6150" name="Text Box 6"/>
          <p:cNvSpPr txBox="1">
            <a:spLocks noChangeArrowheads="1"/>
          </p:cNvSpPr>
          <p:nvPr/>
        </p:nvSpPr>
        <p:spPr bwMode="auto">
          <a:xfrm>
            <a:off x="837169" y="4442225"/>
            <a:ext cx="6070600" cy="1597025"/>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err="1">
                <a:latin typeface="Courier New" panose="02070309020205020404" pitchFamily="49" charset="0"/>
                <a:cs typeface="Courier New" panose="02070309020205020404" pitchFamily="49" charset="0"/>
              </a:rPr>
              <a:t>def</a:t>
            </a:r>
            <a:r>
              <a:rPr lang="en-GB" sz="1800" dirty="0">
                <a:latin typeface="Courier New" panose="02070309020205020404" pitchFamily="49" charset="0"/>
                <a:cs typeface="Courier New" panose="02070309020205020404" pitchFamily="49" charset="0"/>
              </a:rPr>
              <a:t> </a:t>
            </a:r>
            <a:r>
              <a:rPr lang="en-GB" sz="1800" dirty="0" err="1">
                <a:latin typeface="Courier New" panose="02070309020205020404" pitchFamily="49" charset="0"/>
                <a:cs typeface="Courier New" panose="02070309020205020404" pitchFamily="49" charset="0"/>
              </a:rPr>
              <a:t>change_list</a:t>
            </a:r>
            <a:r>
              <a:rPr lang="en-GB" sz="1800" dirty="0">
                <a:latin typeface="Courier New" panose="02070309020205020404" pitchFamily="49" charset="0"/>
                <a:cs typeface="Courier New" panose="02070309020205020404" pitchFamily="49" charset="0"/>
              </a:rPr>
              <a:t>(</a:t>
            </a:r>
            <a:r>
              <a:rPr lang="en-GB" sz="1800" dirty="0" err="1">
                <a:latin typeface="Courier New" panose="02070309020205020404" pitchFamily="49" charset="0"/>
                <a:cs typeface="Courier New" panose="02070309020205020404" pitchFamily="49" charset="0"/>
              </a:rPr>
              <a:t>inlist</a:t>
            </a:r>
            <a:r>
              <a:rPr lang="en-GB" sz="1800" dirty="0">
                <a:latin typeface="Courier New" panose="02070309020205020404" pitchFamily="49" charset="0"/>
                <a:cs typeface="Courier New" panose="02070309020205020404" pitchFamily="49" charset="0"/>
              </a:rPr>
              <a:t>, </a:t>
            </a:r>
            <a:r>
              <a:rPr lang="en-GB" sz="1800" dirty="0" err="1">
                <a:latin typeface="Courier New" panose="02070309020205020404" pitchFamily="49" charset="0"/>
                <a:cs typeface="Courier New" panose="02070309020205020404" pitchFamily="49" charset="0"/>
              </a:rPr>
              <a:t>val</a:t>
            </a:r>
            <a:r>
              <a:rPr lang="en-GB" sz="1800" dirty="0">
                <a:latin typeface="Courier New" panose="02070309020205020404" pitchFamily="49" charset="0"/>
                <a:cs typeface="Courier New" panose="02070309020205020404" pitchFamily="49" charset="0"/>
              </a:rPr>
              <a:t>, times):</a:t>
            </a:r>
          </a:p>
          <a:p>
            <a:pPr>
              <a:spcBef>
                <a:spcPct val="0"/>
              </a:spcBef>
            </a:pPr>
            <a:r>
              <a:rPr lang="en-GB" sz="1800" dirty="0">
                <a:latin typeface="Courier New" panose="02070309020205020404" pitchFamily="49" charset="0"/>
                <a:cs typeface="Courier New" panose="02070309020205020404" pitchFamily="49" charset="0"/>
              </a:rPr>
              <a:t>    </a:t>
            </a:r>
            <a:r>
              <a:rPr lang="en-GB" sz="1800" dirty="0" err="1">
                <a:latin typeface="Courier New" panose="02070309020205020404" pitchFamily="49" charset="0"/>
                <a:cs typeface="Courier New" panose="02070309020205020404" pitchFamily="49" charset="0"/>
              </a:rPr>
              <a:t>inlist</a:t>
            </a:r>
            <a:r>
              <a:rPr lang="en-GB" sz="1800" dirty="0">
                <a:latin typeface="Courier New" panose="02070309020205020404" pitchFamily="49" charset="0"/>
                <a:cs typeface="Courier New" panose="02070309020205020404" pitchFamily="49" charset="0"/>
              </a:rPr>
              <a:t> += </a:t>
            </a:r>
            <a:r>
              <a:rPr lang="en-GB" sz="1800" dirty="0" err="1">
                <a:latin typeface="Courier New" panose="02070309020205020404" pitchFamily="49" charset="0"/>
                <a:cs typeface="Courier New" panose="02070309020205020404" pitchFamily="49" charset="0"/>
              </a:rPr>
              <a:t>str</a:t>
            </a:r>
            <a:r>
              <a:rPr lang="en-GB" sz="1800" dirty="0">
                <a:latin typeface="Courier New" panose="02070309020205020404" pitchFamily="49" charset="0"/>
                <a:cs typeface="Courier New" panose="02070309020205020404" pitchFamily="49" charset="0"/>
              </a:rPr>
              <a:t>(</a:t>
            </a:r>
            <a:r>
              <a:rPr lang="en-GB" sz="1800" dirty="0" err="1">
                <a:latin typeface="Courier New" panose="02070309020205020404" pitchFamily="49" charset="0"/>
                <a:cs typeface="Courier New" panose="02070309020205020404" pitchFamily="49" charset="0"/>
              </a:rPr>
              <a:t>val</a:t>
            </a:r>
            <a:r>
              <a:rPr lang="en-GB" sz="1800" dirty="0">
                <a:latin typeface="Courier New" panose="02070309020205020404" pitchFamily="49" charset="0"/>
                <a:cs typeface="Courier New" panose="02070309020205020404" pitchFamily="49" charset="0"/>
              </a:rPr>
              <a:t>) * times</a:t>
            </a:r>
          </a:p>
          <a:p>
            <a:pPr>
              <a:spcBef>
                <a:spcPct val="0"/>
              </a:spcBef>
            </a:pPr>
            <a:endParaRPr lang="en-GB" sz="800" dirty="0">
              <a:latin typeface="Courier New" panose="02070309020205020404" pitchFamily="49" charset="0"/>
              <a:cs typeface="Courier New" panose="02070309020205020404" pitchFamily="49" charset="0"/>
            </a:endParaRPr>
          </a:p>
          <a:p>
            <a:pPr>
              <a:spcBef>
                <a:spcPct val="0"/>
              </a:spcBef>
            </a:pPr>
            <a:r>
              <a:rPr lang="en-GB" sz="1800" dirty="0" err="1">
                <a:latin typeface="Courier New" panose="02070309020205020404" pitchFamily="49" charset="0"/>
                <a:cs typeface="Courier New" panose="02070309020205020404" pitchFamily="49" charset="0"/>
              </a:rPr>
              <a:t>mylist</a:t>
            </a:r>
            <a:r>
              <a:rPr lang="en-GB" sz="1800" dirty="0">
                <a:latin typeface="Courier New" panose="02070309020205020404" pitchFamily="49" charset="0"/>
                <a:cs typeface="Courier New" panose="02070309020205020404" pitchFamily="49" charset="0"/>
              </a:rPr>
              <a:t>=[]</a:t>
            </a:r>
          </a:p>
          <a:p>
            <a:pPr>
              <a:spcBef>
                <a:spcPct val="0"/>
              </a:spcBef>
            </a:pPr>
            <a:r>
              <a:rPr lang="en-GB" sz="1800" dirty="0" err="1">
                <a:latin typeface="Courier New" panose="02070309020205020404" pitchFamily="49" charset="0"/>
                <a:cs typeface="Courier New" panose="02070309020205020404" pitchFamily="49" charset="0"/>
              </a:rPr>
              <a:t>change_list</a:t>
            </a:r>
            <a:r>
              <a:rPr lang="en-GB" sz="1800" dirty="0">
                <a:latin typeface="Courier New" panose="02070309020205020404" pitchFamily="49" charset="0"/>
                <a:cs typeface="Courier New" panose="02070309020205020404" pitchFamily="49" charset="0"/>
              </a:rPr>
              <a:t>(</a:t>
            </a:r>
            <a:r>
              <a:rPr lang="en-GB" sz="1800" dirty="0" err="1">
                <a:latin typeface="Courier New" panose="02070309020205020404" pitchFamily="49" charset="0"/>
                <a:cs typeface="Courier New" panose="02070309020205020404" pitchFamily="49" charset="0"/>
              </a:rPr>
              <a:t>mylist</a:t>
            </a:r>
            <a:r>
              <a:rPr lang="en-GB" sz="1800" dirty="0">
                <a:latin typeface="Courier New" panose="02070309020205020404" pitchFamily="49" charset="0"/>
                <a:cs typeface="Courier New" panose="02070309020205020404" pitchFamily="49" charset="0"/>
              </a:rPr>
              <a:t>, 'h', 8)</a:t>
            </a:r>
          </a:p>
          <a:p>
            <a:pPr>
              <a:spcBef>
                <a:spcPct val="0"/>
              </a:spcBef>
            </a:pPr>
            <a:r>
              <a:rPr lang="en-GB" sz="1800" dirty="0">
                <a:latin typeface="Courier New" panose="02070309020205020404" pitchFamily="49" charset="0"/>
                <a:cs typeface="Courier New" panose="02070309020205020404" pitchFamily="49" charset="0"/>
              </a:rPr>
              <a:t>print(</a:t>
            </a:r>
            <a:r>
              <a:rPr lang="en-GB" sz="1800" dirty="0" err="1">
                <a:latin typeface="Courier New" panose="02070309020205020404" pitchFamily="49" charset="0"/>
                <a:cs typeface="Courier New" panose="02070309020205020404" pitchFamily="49" charset="0"/>
              </a:rPr>
              <a:t>mylist</a:t>
            </a:r>
            <a:r>
              <a:rPr lang="en-GB" sz="1800" dirty="0">
                <a:latin typeface="Courier New" panose="02070309020205020404" pitchFamily="49" charset="0"/>
                <a:cs typeface="Courier New" panose="02070309020205020404" pitchFamily="49" charset="0"/>
              </a:rPr>
              <a:t>)</a:t>
            </a:r>
          </a:p>
        </p:txBody>
      </p:sp>
      <p:sp>
        <p:nvSpPr>
          <p:cNvPr id="6151" name="Text Box 7"/>
          <p:cNvSpPr txBox="1">
            <a:spLocks noChangeArrowheads="1"/>
          </p:cNvSpPr>
          <p:nvPr/>
        </p:nvSpPr>
        <p:spPr bwMode="auto">
          <a:xfrm>
            <a:off x="3747160" y="5875785"/>
            <a:ext cx="5083175" cy="346075"/>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600" dirty="0">
                <a:latin typeface="Courier New" panose="02070309020205020404" pitchFamily="49" charset="0"/>
                <a:cs typeface="Courier New" panose="02070309020205020404" pitchFamily="49" charset="0"/>
              </a:rPr>
              <a:t>['h', 'h', 'h', 'h', 'h', 'h', 'h', 'h']</a:t>
            </a:r>
          </a:p>
        </p:txBody>
      </p:sp>
    </p:spTree>
    <p:extLst>
      <p:ext uri="{BB962C8B-B14F-4D97-AF65-F5344CB8AC3E}">
        <p14:creationId xmlns:p14="http://schemas.microsoft.com/office/powerpoint/2010/main" val="3728200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pPr eaLnBrk="1" hangingPunct="1"/>
            <a:r>
              <a:rPr lang="en-US"/>
              <a:t>Assigning default values to parameters </a:t>
            </a:r>
          </a:p>
        </p:txBody>
      </p:sp>
      <p:sp>
        <p:nvSpPr>
          <p:cNvPr id="10243" name="Rectangle 3"/>
          <p:cNvSpPr>
            <a:spLocks noGrp="1" noChangeArrowheads="1"/>
          </p:cNvSpPr>
          <p:nvPr>
            <p:ph idx="1"/>
          </p:nvPr>
        </p:nvSpPr>
        <p:spPr/>
        <p:txBody>
          <a:bodyPr/>
          <a:lstStyle/>
          <a:p>
            <a:pPr>
              <a:defRPr/>
            </a:pPr>
            <a:r>
              <a:rPr lang="en-US" b="1" dirty="0"/>
              <a:t>Assign the default value when defining the function</a:t>
            </a:r>
          </a:p>
          <a:p>
            <a:pPr marL="457200" lvl="1" indent="-230400">
              <a:buFont typeface="Arial" panose="020B0604020202020204" pitchFamily="34" charset="0"/>
              <a:buChar char="•"/>
              <a:defRPr/>
            </a:pPr>
            <a:r>
              <a:rPr lang="en-US" sz="1800" dirty="0"/>
              <a:t>Parameters are now optional</a:t>
            </a:r>
          </a:p>
          <a:p>
            <a:pPr marL="457200" lvl="1" indent="-230400">
              <a:buFont typeface="Arial" panose="020B0604020202020204" pitchFamily="34" charset="0"/>
              <a:buChar char="•"/>
              <a:defRPr/>
            </a:pPr>
            <a:r>
              <a:rPr lang="en-US" sz="1800" dirty="0"/>
              <a:t>Following parameters must have defaults as well.</a:t>
            </a:r>
          </a:p>
          <a:p>
            <a:pPr lvl="1">
              <a:defRPr/>
            </a:pPr>
            <a:endParaRPr lang="en-US" dirty="0"/>
          </a:p>
          <a:p>
            <a:pPr lvl="2">
              <a:defRPr/>
            </a:pPr>
            <a:endParaRPr lang="en-US" dirty="0"/>
          </a:p>
          <a:p>
            <a:pPr lvl="2">
              <a:defRPr/>
            </a:pPr>
            <a:endParaRPr lang="en-US" dirty="0"/>
          </a:p>
          <a:p>
            <a:pPr lvl="2">
              <a:defRPr/>
            </a:pPr>
            <a:endParaRPr lang="en-US" dirty="0"/>
          </a:p>
          <a:p>
            <a:pPr lvl="2">
              <a:defRPr/>
            </a:pPr>
            <a:endParaRPr lang="en-US" dirty="0"/>
          </a:p>
          <a:p>
            <a:pPr marL="939800" lvl="2" indent="0">
              <a:buNone/>
              <a:defRPr/>
            </a:pPr>
            <a:endParaRPr lang="en-US" sz="800" dirty="0"/>
          </a:p>
          <a:p>
            <a:pPr marL="457200" lvl="1" indent="-230400">
              <a:buFont typeface="Arial" panose="020B0604020202020204" pitchFamily="34" charset="0"/>
              <a:buChar char="•"/>
              <a:defRPr/>
            </a:pPr>
            <a:r>
              <a:rPr lang="en-US" sz="1800" dirty="0"/>
              <a:t>When calling a function, you can use named parameters instead</a:t>
            </a:r>
          </a:p>
        </p:txBody>
      </p:sp>
      <p:sp>
        <p:nvSpPr>
          <p:cNvPr id="7172" name="Text Box 4"/>
          <p:cNvSpPr txBox="1">
            <a:spLocks noChangeArrowheads="1"/>
          </p:cNvSpPr>
          <p:nvPr/>
        </p:nvSpPr>
        <p:spPr bwMode="auto">
          <a:xfrm>
            <a:off x="797777" y="2479876"/>
            <a:ext cx="8189913" cy="1764586"/>
          </a:xfrm>
          <a:prstGeom prst="rect">
            <a:avLst/>
          </a:prstGeom>
          <a:solidFill>
            <a:schemeClr val="tx2">
              <a:lumMod val="20000"/>
              <a:lumOff val="80000"/>
            </a:schemeClr>
          </a:solidFill>
          <a:ln w="12700">
            <a:solidFill>
              <a:srgbClr val="000000"/>
            </a:solidFill>
            <a:miter lim="800000"/>
            <a:headEnd/>
            <a:tailEnd/>
          </a:ln>
          <a:effectLst>
            <a:outerShdw blurRad="50800" dist="38100" dir="2700000" algn="tl" rotWithShape="0">
              <a:prstClr val="black">
                <a:alpha val="40000"/>
              </a:prstClr>
            </a:outerShdw>
          </a:effectLst>
        </p:spPr>
        <p:txBody>
          <a:bodyPr lIns="95250" tIns="50800" rIns="95250" bIns="50800">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US" sz="1800" dirty="0" err="1">
                <a:latin typeface="Courier New" panose="02070309020205020404" pitchFamily="49" charset="0"/>
                <a:cs typeface="Courier New" panose="02070309020205020404" pitchFamily="49" charset="0"/>
              </a:rPr>
              <a:t>def</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print_vat</a:t>
            </a:r>
            <a:r>
              <a:rPr lang="en-US" sz="1800" dirty="0">
                <a:latin typeface="Courier New" panose="02070309020205020404" pitchFamily="49" charset="0"/>
                <a:cs typeface="Courier New" panose="02070309020205020404" pitchFamily="49" charset="0"/>
              </a:rPr>
              <a:t>(gross, </a:t>
            </a:r>
            <a:r>
              <a:rPr lang="en-US" sz="1800" dirty="0" err="1">
                <a:latin typeface="Courier New" panose="02070309020205020404" pitchFamily="49" charset="0"/>
                <a:cs typeface="Courier New" panose="02070309020205020404" pitchFamily="49" charset="0"/>
              </a:rPr>
              <a:t>vatpc</a:t>
            </a:r>
            <a:r>
              <a:rPr lang="en-US" sz="1800" dirty="0">
                <a:latin typeface="Courier New" panose="02070309020205020404" pitchFamily="49" charset="0"/>
                <a:cs typeface="Courier New" panose="02070309020205020404" pitchFamily="49" charset="0"/>
              </a:rPr>
              <a:t>=17.5, message='Summary:'):</a:t>
            </a:r>
          </a:p>
          <a:p>
            <a:pPr>
              <a:spcBef>
                <a:spcPct val="0"/>
              </a:spcBef>
            </a:pPr>
            <a:r>
              <a:rPr lang="en-US" sz="1600" dirty="0">
                <a:latin typeface="Courier New" panose="02070309020205020404" pitchFamily="49" charset="0"/>
                <a:cs typeface="Courier New" panose="02070309020205020404" pitchFamily="49" charset="0"/>
              </a:rPr>
              <a:t>   net = gross/(1 + (</a:t>
            </a:r>
            <a:r>
              <a:rPr lang="en-US" sz="1600" dirty="0" err="1">
                <a:latin typeface="Courier New" panose="02070309020205020404" pitchFamily="49" charset="0"/>
                <a:cs typeface="Courier New" panose="02070309020205020404" pitchFamily="49" charset="0"/>
              </a:rPr>
              <a:t>vatpc</a:t>
            </a:r>
            <a:r>
              <a:rPr lang="en-US" sz="1600" dirty="0">
                <a:latin typeface="Courier New" panose="02070309020205020404" pitchFamily="49" charset="0"/>
                <a:cs typeface="Courier New" panose="02070309020205020404" pitchFamily="49" charset="0"/>
              </a:rPr>
              <a:t>/100))</a:t>
            </a:r>
          </a:p>
          <a:p>
            <a:pPr>
              <a:spcBef>
                <a:spcPct val="0"/>
              </a:spcBef>
            </a:pPr>
            <a:r>
              <a:rPr lang="en-US" sz="1600" dirty="0">
                <a:latin typeface="Courier New" panose="02070309020205020404" pitchFamily="49" charset="0"/>
                <a:cs typeface="Courier New" panose="02070309020205020404" pitchFamily="49" charset="0"/>
              </a:rPr>
              <a:t>   vat = gross - net</a:t>
            </a:r>
          </a:p>
          <a:p>
            <a:pPr>
              <a:spcBef>
                <a:spcPct val="0"/>
              </a:spcBef>
            </a:pPr>
            <a:r>
              <a:rPr lang="en-US" sz="1600" dirty="0">
                <a:latin typeface="Courier New" panose="02070309020205020404" pitchFamily="49" charset="0"/>
                <a:cs typeface="Courier New" panose="02070309020205020404" pitchFamily="49" charset="0"/>
              </a:rPr>
              <a:t>   print(message, 'Net: {0:5.2f} Vat: {1:5.2f}'.format(net, vat))</a:t>
            </a:r>
          </a:p>
          <a:p>
            <a:pPr>
              <a:spcBef>
                <a:spcPct val="0"/>
              </a:spcBef>
            </a:pPr>
            <a:endParaRPr lang="en-US" sz="1600" dirty="0">
              <a:latin typeface="Courier New" panose="02070309020205020404" pitchFamily="49" charset="0"/>
              <a:cs typeface="Courier New" panose="02070309020205020404" pitchFamily="49" charset="0"/>
            </a:endParaRPr>
          </a:p>
          <a:p>
            <a:pPr>
              <a:spcBef>
                <a:spcPct val="0"/>
              </a:spcBef>
            </a:pPr>
            <a:endParaRPr lang="en-US" sz="800" b="1" dirty="0">
              <a:latin typeface="Courier New" panose="02070309020205020404" pitchFamily="49" charset="0"/>
              <a:cs typeface="Courier New" panose="02070309020205020404" pitchFamily="49" charset="0"/>
            </a:endParaRPr>
          </a:p>
          <a:p>
            <a:pPr>
              <a:spcBef>
                <a:spcPct val="0"/>
              </a:spcBef>
            </a:pPr>
            <a:r>
              <a:rPr lang="en-US" sz="1800" dirty="0" err="1">
                <a:latin typeface="Courier New" panose="02070309020205020404" pitchFamily="49" charset="0"/>
                <a:cs typeface="Courier New" panose="02070309020205020404" pitchFamily="49" charset="0"/>
              </a:rPr>
              <a:t>print_vat</a:t>
            </a:r>
            <a:r>
              <a:rPr lang="en-US" sz="1800" dirty="0">
                <a:latin typeface="Courier New" panose="02070309020205020404" pitchFamily="49" charset="0"/>
                <a:cs typeface="Courier New" panose="02070309020205020404" pitchFamily="49" charset="0"/>
              </a:rPr>
              <a:t>(9.55)</a:t>
            </a:r>
          </a:p>
        </p:txBody>
      </p:sp>
      <p:sp>
        <p:nvSpPr>
          <p:cNvPr id="7173" name="Text Box 5"/>
          <p:cNvSpPr txBox="1">
            <a:spLocks noChangeArrowheads="1"/>
          </p:cNvSpPr>
          <p:nvPr/>
        </p:nvSpPr>
        <p:spPr bwMode="auto">
          <a:xfrm>
            <a:off x="4605707" y="3950698"/>
            <a:ext cx="4648200" cy="368300"/>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nl-NL" sz="1800" dirty="0">
                <a:latin typeface="Courier New" panose="02070309020205020404" pitchFamily="49" charset="0"/>
                <a:cs typeface="Courier New" panose="02070309020205020404" pitchFamily="49" charset="0"/>
              </a:rPr>
              <a:t>Summary: Net:  8.13 Vat:  1.42</a:t>
            </a:r>
            <a:endParaRPr lang="en-GB" sz="1800" dirty="0">
              <a:latin typeface="Courier New" panose="02070309020205020404" pitchFamily="49" charset="0"/>
              <a:cs typeface="Courier New" panose="02070309020205020404" pitchFamily="49" charset="0"/>
            </a:endParaRPr>
          </a:p>
        </p:txBody>
      </p:sp>
      <p:sp>
        <p:nvSpPr>
          <p:cNvPr id="7174" name="Text Box 6"/>
          <p:cNvSpPr txBox="1">
            <a:spLocks noChangeArrowheads="1"/>
          </p:cNvSpPr>
          <p:nvPr/>
        </p:nvSpPr>
        <p:spPr bwMode="auto">
          <a:xfrm>
            <a:off x="797777" y="5062712"/>
            <a:ext cx="8189913" cy="369887"/>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err="1">
                <a:latin typeface="Courier New" panose="02070309020205020404" pitchFamily="49" charset="0"/>
                <a:cs typeface="Courier New" panose="02070309020205020404" pitchFamily="49" charset="0"/>
              </a:rPr>
              <a:t>print_vat</a:t>
            </a:r>
            <a:r>
              <a:rPr lang="en-GB" sz="1800" dirty="0">
                <a:latin typeface="Courier New" panose="02070309020205020404" pitchFamily="49" charset="0"/>
                <a:cs typeface="Courier New" panose="02070309020205020404" pitchFamily="49" charset="0"/>
              </a:rPr>
              <a:t>(9.55, message='Final sum:')</a:t>
            </a:r>
          </a:p>
        </p:txBody>
      </p:sp>
      <p:sp>
        <p:nvSpPr>
          <p:cNvPr id="7175" name="Text Box 5"/>
          <p:cNvSpPr txBox="1">
            <a:spLocks noChangeArrowheads="1"/>
          </p:cNvSpPr>
          <p:nvPr/>
        </p:nvSpPr>
        <p:spPr bwMode="auto">
          <a:xfrm>
            <a:off x="4605707" y="5432599"/>
            <a:ext cx="4648200" cy="369888"/>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nl-NL" sz="1800" dirty="0">
                <a:latin typeface="Courier New" panose="02070309020205020404" pitchFamily="49" charset="0"/>
                <a:cs typeface="Courier New" panose="02070309020205020404" pitchFamily="49" charset="0"/>
              </a:rPr>
              <a:t>Final sum: Net:  8.13 Vat:  1.42</a:t>
            </a:r>
            <a:endParaRPr lang="en-GB" sz="18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7469719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r>
              <a:rPr lang="en-GB"/>
              <a:t>Passing parameters - review</a:t>
            </a:r>
          </a:p>
        </p:txBody>
      </p:sp>
      <p:sp>
        <p:nvSpPr>
          <p:cNvPr id="8195" name="Rectangle 3"/>
          <p:cNvSpPr>
            <a:spLocks noGrp="1" noChangeArrowheads="1"/>
          </p:cNvSpPr>
          <p:nvPr>
            <p:ph idx="1"/>
          </p:nvPr>
        </p:nvSpPr>
        <p:spPr/>
        <p:txBody>
          <a:bodyPr/>
          <a:lstStyle/>
          <a:p>
            <a:endParaRPr lang="en-GB" dirty="0"/>
          </a:p>
          <a:p>
            <a:endParaRPr lang="en-GB" sz="800" dirty="0"/>
          </a:p>
          <a:p>
            <a:endParaRPr lang="en-GB" dirty="0"/>
          </a:p>
          <a:p>
            <a:endParaRPr lang="en-GB" dirty="0"/>
          </a:p>
          <a:p>
            <a:pPr marL="457200" indent="-230400">
              <a:buFont typeface="Arial" panose="020B0604020202020204" pitchFamily="34" charset="0"/>
              <a:buChar char="•"/>
            </a:pPr>
            <a:r>
              <a:rPr lang="en-GB" sz="1800" dirty="0"/>
              <a:t>By position</a:t>
            </a:r>
          </a:p>
          <a:p>
            <a:endParaRPr lang="en-GB" sz="800" dirty="0"/>
          </a:p>
          <a:p>
            <a:endParaRPr lang="en-GB" dirty="0"/>
          </a:p>
          <a:p>
            <a:endParaRPr lang="en-GB" dirty="0"/>
          </a:p>
          <a:p>
            <a:pPr marL="457200" indent="-230400">
              <a:buFont typeface="Arial" panose="020B0604020202020204" pitchFamily="34" charset="0"/>
              <a:buChar char="•"/>
            </a:pPr>
            <a:r>
              <a:rPr lang="en-GB" sz="1800" dirty="0"/>
              <a:t>By default</a:t>
            </a:r>
          </a:p>
          <a:p>
            <a:endParaRPr lang="en-GB" sz="800" dirty="0"/>
          </a:p>
          <a:p>
            <a:endParaRPr lang="en-GB" sz="800" dirty="0"/>
          </a:p>
          <a:p>
            <a:endParaRPr lang="en-GB" dirty="0"/>
          </a:p>
          <a:p>
            <a:pPr marL="457200" indent="-230400">
              <a:buFont typeface="Arial" panose="020B0604020202020204" pitchFamily="34" charset="0"/>
              <a:buChar char="•"/>
            </a:pPr>
            <a:r>
              <a:rPr lang="en-GB" sz="1800" dirty="0"/>
              <a:t>Or by name</a:t>
            </a:r>
          </a:p>
        </p:txBody>
      </p:sp>
      <p:sp>
        <p:nvSpPr>
          <p:cNvPr id="8196" name="Text Box 4"/>
          <p:cNvSpPr txBox="1">
            <a:spLocks noChangeArrowheads="1"/>
          </p:cNvSpPr>
          <p:nvPr/>
        </p:nvSpPr>
        <p:spPr bwMode="auto">
          <a:xfrm>
            <a:off x="820504" y="1510713"/>
            <a:ext cx="5974713" cy="923330"/>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a:latin typeface="Courier New" panose="02070309020205020404" pitchFamily="49" charset="0"/>
                <a:cs typeface="Courier New" panose="02070309020205020404" pitchFamily="49" charset="0"/>
              </a:rPr>
              <a:t>def </a:t>
            </a:r>
            <a:r>
              <a:rPr lang="en-GB" sz="1800" dirty="0" err="1">
                <a:latin typeface="Courier New" panose="02070309020205020404" pitchFamily="49" charset="0"/>
                <a:cs typeface="Courier New" panose="02070309020205020404" pitchFamily="49" charset="0"/>
              </a:rPr>
              <a:t>my_func</a:t>
            </a:r>
            <a:r>
              <a:rPr lang="en-GB" sz="1800" dirty="0">
                <a:latin typeface="Courier New" panose="02070309020205020404" pitchFamily="49" charset="0"/>
                <a:cs typeface="Courier New" panose="02070309020205020404" pitchFamily="49" charset="0"/>
              </a:rPr>
              <a:t>(file, </a:t>
            </a:r>
            <a:r>
              <a:rPr lang="en-GB" sz="1800" dirty="0" err="1">
                <a:latin typeface="Courier New" panose="02070309020205020404" pitchFamily="49" charset="0"/>
                <a:cs typeface="Courier New" panose="02070309020205020404" pitchFamily="49" charset="0"/>
              </a:rPr>
              <a:t>dir</a:t>
            </a:r>
            <a:r>
              <a:rPr lang="en-GB" sz="1800" dirty="0">
                <a:latin typeface="Courier New" panose="02070309020205020404" pitchFamily="49" charset="0"/>
                <a:cs typeface="Courier New" panose="02070309020205020404" pitchFamily="49" charset="0"/>
              </a:rPr>
              <a:t>, user='root'):</a:t>
            </a:r>
          </a:p>
          <a:p>
            <a:r>
              <a:rPr lang="en-GB" sz="1800" dirty="0">
                <a:latin typeface="Courier New" panose="02070309020205020404" pitchFamily="49" charset="0"/>
                <a:cs typeface="Courier New" panose="02070309020205020404" pitchFamily="49" charset="0"/>
              </a:rPr>
              <a:t>    print('file: {:}, </a:t>
            </a:r>
            <a:r>
              <a:rPr lang="en-GB" sz="1800" dirty="0" err="1">
                <a:latin typeface="Courier New" panose="02070309020205020404" pitchFamily="49" charset="0"/>
                <a:cs typeface="Courier New" panose="02070309020205020404" pitchFamily="49" charset="0"/>
              </a:rPr>
              <a:t>dir</a:t>
            </a:r>
            <a:r>
              <a:rPr lang="en-GB" sz="1800" dirty="0">
                <a:latin typeface="Courier New" panose="02070309020205020404" pitchFamily="49" charset="0"/>
                <a:cs typeface="Courier New" panose="02070309020205020404" pitchFamily="49" charset="0"/>
              </a:rPr>
              <a:t>: {:}, to: {:} '.</a:t>
            </a:r>
          </a:p>
          <a:p>
            <a:pPr>
              <a:spcBef>
                <a:spcPct val="0"/>
              </a:spcBef>
            </a:pPr>
            <a:r>
              <a:rPr lang="en-GB" sz="1800" dirty="0">
                <a:latin typeface="Courier New" panose="02070309020205020404" pitchFamily="49" charset="0"/>
                <a:cs typeface="Courier New" panose="02070309020205020404" pitchFamily="49" charset="0"/>
              </a:rPr>
              <a:t>          format(file, </a:t>
            </a:r>
            <a:r>
              <a:rPr lang="en-GB" sz="1800" dirty="0" err="1">
                <a:latin typeface="Courier New" panose="02070309020205020404" pitchFamily="49" charset="0"/>
                <a:cs typeface="Courier New" panose="02070309020205020404" pitchFamily="49" charset="0"/>
              </a:rPr>
              <a:t>dir</a:t>
            </a:r>
            <a:r>
              <a:rPr lang="en-GB" sz="1800" dirty="0">
                <a:latin typeface="Courier New" panose="02070309020205020404" pitchFamily="49" charset="0"/>
                <a:cs typeface="Courier New" panose="02070309020205020404" pitchFamily="49" charset="0"/>
              </a:rPr>
              <a:t>, user))</a:t>
            </a:r>
          </a:p>
        </p:txBody>
      </p:sp>
      <p:sp>
        <p:nvSpPr>
          <p:cNvPr id="8197" name="Text Box 5"/>
          <p:cNvSpPr txBox="1">
            <a:spLocks noChangeArrowheads="1"/>
          </p:cNvSpPr>
          <p:nvPr/>
        </p:nvSpPr>
        <p:spPr bwMode="auto">
          <a:xfrm>
            <a:off x="820504" y="3157584"/>
            <a:ext cx="6273800" cy="376237"/>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err="1">
                <a:latin typeface="Courier New" panose="02070309020205020404" pitchFamily="49" charset="0"/>
                <a:cs typeface="Courier New" panose="02070309020205020404" pitchFamily="49" charset="0"/>
              </a:rPr>
              <a:t>my_func</a:t>
            </a:r>
            <a:r>
              <a:rPr lang="en-GB" sz="1800" dirty="0">
                <a:latin typeface="Courier New" panose="02070309020205020404" pitchFamily="49" charset="0"/>
                <a:cs typeface="Courier New" panose="02070309020205020404" pitchFamily="49" charset="0"/>
              </a:rPr>
              <a:t>('one', 'two', 'three')</a:t>
            </a:r>
          </a:p>
        </p:txBody>
      </p:sp>
      <p:sp>
        <p:nvSpPr>
          <p:cNvPr id="8198" name="Text Box 6"/>
          <p:cNvSpPr txBox="1">
            <a:spLocks noChangeArrowheads="1"/>
          </p:cNvSpPr>
          <p:nvPr/>
        </p:nvSpPr>
        <p:spPr bwMode="auto">
          <a:xfrm>
            <a:off x="820504" y="4519313"/>
            <a:ext cx="6332538" cy="376237"/>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err="1">
                <a:latin typeface="Courier New" panose="02070309020205020404" pitchFamily="49" charset="0"/>
                <a:cs typeface="Courier New" panose="02070309020205020404" pitchFamily="49" charset="0"/>
              </a:rPr>
              <a:t>my_func</a:t>
            </a:r>
            <a:r>
              <a:rPr lang="en-GB" sz="1800" dirty="0">
                <a:latin typeface="Courier New" panose="02070309020205020404" pitchFamily="49" charset="0"/>
                <a:cs typeface="Courier New" panose="02070309020205020404" pitchFamily="49" charset="0"/>
              </a:rPr>
              <a:t>('one', 'two')</a:t>
            </a:r>
          </a:p>
        </p:txBody>
      </p:sp>
      <p:sp>
        <p:nvSpPr>
          <p:cNvPr id="8199" name="Text Box 7"/>
          <p:cNvSpPr txBox="1">
            <a:spLocks noChangeArrowheads="1"/>
          </p:cNvSpPr>
          <p:nvPr/>
        </p:nvSpPr>
        <p:spPr bwMode="auto">
          <a:xfrm>
            <a:off x="820504" y="5689836"/>
            <a:ext cx="6284913" cy="376237"/>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err="1">
                <a:latin typeface="Courier New" panose="02070309020205020404" pitchFamily="49" charset="0"/>
                <a:cs typeface="Courier New" panose="02070309020205020404" pitchFamily="49" charset="0"/>
              </a:rPr>
              <a:t>my_func</a:t>
            </a:r>
            <a:r>
              <a:rPr lang="en-GB" sz="1800" dirty="0">
                <a:latin typeface="Courier New" panose="02070309020205020404" pitchFamily="49" charset="0"/>
                <a:cs typeface="Courier New" panose="02070309020205020404" pitchFamily="49" charset="0"/>
              </a:rPr>
              <a:t>(file='one', user='three', </a:t>
            </a:r>
            <a:r>
              <a:rPr lang="en-GB" sz="1800" dirty="0" err="1">
                <a:latin typeface="Courier New" panose="02070309020205020404" pitchFamily="49" charset="0"/>
                <a:cs typeface="Courier New" panose="02070309020205020404" pitchFamily="49" charset="0"/>
              </a:rPr>
              <a:t>dir</a:t>
            </a:r>
            <a:r>
              <a:rPr lang="en-GB" sz="1800" dirty="0">
                <a:latin typeface="Courier New" panose="02070309020205020404" pitchFamily="49" charset="0"/>
                <a:cs typeface="Courier New" panose="02070309020205020404" pitchFamily="49" charset="0"/>
              </a:rPr>
              <a:t>='two')</a:t>
            </a:r>
          </a:p>
        </p:txBody>
      </p:sp>
      <p:sp>
        <p:nvSpPr>
          <p:cNvPr id="8200" name="Text Box 8"/>
          <p:cNvSpPr txBox="1">
            <a:spLocks noChangeArrowheads="1"/>
          </p:cNvSpPr>
          <p:nvPr/>
        </p:nvSpPr>
        <p:spPr bwMode="auto">
          <a:xfrm>
            <a:off x="5157273" y="3375378"/>
            <a:ext cx="4337050" cy="376237"/>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r>
              <a:rPr lang="en-US" sz="1800" dirty="0">
                <a:latin typeface="Courier New" panose="02070309020205020404" pitchFamily="49" charset="0"/>
                <a:cs typeface="Courier New" panose="02070309020205020404" pitchFamily="49" charset="0"/>
              </a:rPr>
              <a:t>file: one, </a:t>
            </a:r>
            <a:r>
              <a:rPr lang="en-US" sz="1800" dirty="0" err="1">
                <a:latin typeface="Courier New" panose="02070309020205020404" pitchFamily="49" charset="0"/>
                <a:cs typeface="Courier New" panose="02070309020205020404" pitchFamily="49" charset="0"/>
              </a:rPr>
              <a:t>dir</a:t>
            </a:r>
            <a:r>
              <a:rPr lang="en-US" sz="1800" dirty="0">
                <a:latin typeface="Courier New" panose="02070309020205020404" pitchFamily="49" charset="0"/>
                <a:cs typeface="Courier New" panose="02070309020205020404" pitchFamily="49" charset="0"/>
              </a:rPr>
              <a:t>: two, to: three</a:t>
            </a:r>
          </a:p>
        </p:txBody>
      </p:sp>
      <p:sp>
        <p:nvSpPr>
          <p:cNvPr id="8201" name="Text Box 9"/>
          <p:cNvSpPr txBox="1">
            <a:spLocks noChangeArrowheads="1"/>
          </p:cNvSpPr>
          <p:nvPr/>
        </p:nvSpPr>
        <p:spPr bwMode="auto">
          <a:xfrm>
            <a:off x="5157273" y="4730043"/>
            <a:ext cx="4198938" cy="376238"/>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r>
              <a:rPr lang="en-US" sz="1800" dirty="0">
                <a:latin typeface="Courier New" panose="02070309020205020404" pitchFamily="49" charset="0"/>
                <a:cs typeface="Courier New" panose="02070309020205020404" pitchFamily="49" charset="0"/>
              </a:rPr>
              <a:t>file: one, </a:t>
            </a:r>
            <a:r>
              <a:rPr lang="en-US" sz="1800" dirty="0" err="1">
                <a:latin typeface="Courier New" panose="02070309020205020404" pitchFamily="49" charset="0"/>
                <a:cs typeface="Courier New" panose="02070309020205020404" pitchFamily="49" charset="0"/>
              </a:rPr>
              <a:t>dir</a:t>
            </a:r>
            <a:r>
              <a:rPr lang="en-US" sz="1800" dirty="0">
                <a:latin typeface="Courier New" panose="02070309020205020404" pitchFamily="49" charset="0"/>
                <a:cs typeface="Courier New" panose="02070309020205020404" pitchFamily="49" charset="0"/>
              </a:rPr>
              <a:t>: two, to: root</a:t>
            </a:r>
            <a:endParaRPr lang="en-GB" sz="1800" dirty="0">
              <a:latin typeface="Courier New" panose="02070309020205020404" pitchFamily="49" charset="0"/>
              <a:cs typeface="Courier New" panose="02070309020205020404" pitchFamily="49" charset="0"/>
            </a:endParaRPr>
          </a:p>
        </p:txBody>
      </p:sp>
      <p:sp>
        <p:nvSpPr>
          <p:cNvPr id="8202" name="Text Box 10"/>
          <p:cNvSpPr txBox="1">
            <a:spLocks noChangeArrowheads="1"/>
          </p:cNvSpPr>
          <p:nvPr/>
        </p:nvSpPr>
        <p:spPr bwMode="auto">
          <a:xfrm>
            <a:off x="5144414" y="6006723"/>
            <a:ext cx="4337050" cy="376238"/>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r>
              <a:rPr lang="en-US" sz="1800" dirty="0">
                <a:latin typeface="Courier New" panose="02070309020205020404" pitchFamily="49" charset="0"/>
                <a:cs typeface="Courier New" panose="02070309020205020404" pitchFamily="49" charset="0"/>
              </a:rPr>
              <a:t>file: one, </a:t>
            </a:r>
            <a:r>
              <a:rPr lang="en-US" sz="1800" dirty="0" err="1">
                <a:latin typeface="Courier New" panose="02070309020205020404" pitchFamily="49" charset="0"/>
                <a:cs typeface="Courier New" panose="02070309020205020404" pitchFamily="49" charset="0"/>
              </a:rPr>
              <a:t>dir</a:t>
            </a:r>
            <a:r>
              <a:rPr lang="en-US" sz="1800" dirty="0">
                <a:latin typeface="Courier New" panose="02070309020205020404" pitchFamily="49" charset="0"/>
                <a:cs typeface="Courier New" panose="02070309020205020404" pitchFamily="49" charset="0"/>
              </a:rPr>
              <a:t>: two, to: three</a:t>
            </a:r>
            <a:endParaRPr lang="en-GB" sz="18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5579460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pPr eaLnBrk="1" hangingPunct="1"/>
            <a:r>
              <a:rPr lang="en-GB" dirty="0"/>
              <a:t>Enforcing named parameters</a:t>
            </a:r>
          </a:p>
        </p:txBody>
      </p:sp>
      <p:sp>
        <p:nvSpPr>
          <p:cNvPr id="9219" name="Rectangle 3"/>
          <p:cNvSpPr>
            <a:spLocks noGrp="1" noChangeArrowheads="1"/>
          </p:cNvSpPr>
          <p:nvPr>
            <p:ph idx="1"/>
          </p:nvPr>
        </p:nvSpPr>
        <p:spPr/>
        <p:txBody>
          <a:bodyPr/>
          <a:lstStyle/>
          <a:p>
            <a:r>
              <a:rPr lang="en-GB" b="1" dirty="0"/>
              <a:t>Use a bare * to force a user to supply named arguments</a:t>
            </a:r>
          </a:p>
          <a:p>
            <a:pPr marL="457200" lvl="1" indent="-230400">
              <a:buFont typeface="Arial" panose="020B0604020202020204" pitchFamily="34" charset="0"/>
              <a:buChar char="•"/>
            </a:pPr>
            <a:r>
              <a:rPr lang="en-GB" dirty="0"/>
              <a:t>No need for a dictionary</a:t>
            </a:r>
          </a:p>
          <a:p>
            <a:pPr lvl="1"/>
            <a:endParaRPr lang="en-GB" dirty="0"/>
          </a:p>
          <a:p>
            <a:pPr lvl="1"/>
            <a:endParaRPr lang="en-GB" dirty="0"/>
          </a:p>
          <a:p>
            <a:pPr lvl="1"/>
            <a:endParaRPr lang="en-GB" sz="800" dirty="0"/>
          </a:p>
          <a:p>
            <a:pPr lvl="1"/>
            <a:endParaRPr lang="en-GB" sz="800" dirty="0"/>
          </a:p>
          <a:p>
            <a:endParaRPr lang="en-GB" dirty="0"/>
          </a:p>
          <a:p>
            <a:endParaRPr lang="en-GB" dirty="0"/>
          </a:p>
          <a:p>
            <a:endParaRPr lang="en-GB" dirty="0"/>
          </a:p>
          <a:p>
            <a:endParaRPr lang="en-GB" sz="800" dirty="0"/>
          </a:p>
          <a:p>
            <a:r>
              <a:rPr lang="en-GB" b="1" dirty="0"/>
              <a:t>Attempting to pass positional parameters will fail</a:t>
            </a:r>
          </a:p>
        </p:txBody>
      </p:sp>
      <p:sp>
        <p:nvSpPr>
          <p:cNvPr id="9220" name="Text Box 4"/>
          <p:cNvSpPr txBox="1">
            <a:spLocks noChangeArrowheads="1"/>
          </p:cNvSpPr>
          <p:nvPr/>
        </p:nvSpPr>
        <p:spPr bwMode="auto">
          <a:xfrm>
            <a:off x="805660" y="2173289"/>
            <a:ext cx="8204200" cy="1903413"/>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err="1">
                <a:latin typeface="Courier New" panose="02070309020205020404" pitchFamily="49" charset="0"/>
                <a:cs typeface="Courier New" panose="02070309020205020404" pitchFamily="49" charset="0"/>
              </a:rPr>
              <a:t>def</a:t>
            </a:r>
            <a:r>
              <a:rPr lang="en-GB" sz="1800" dirty="0">
                <a:latin typeface="Courier New" panose="02070309020205020404" pitchFamily="49" charset="0"/>
                <a:cs typeface="Courier New" panose="02070309020205020404" pitchFamily="49" charset="0"/>
              </a:rPr>
              <a:t> </a:t>
            </a:r>
            <a:r>
              <a:rPr lang="en-GB" sz="1800" dirty="0" err="1">
                <a:latin typeface="Courier New" panose="02070309020205020404" pitchFamily="49" charset="0"/>
                <a:cs typeface="Courier New" panose="02070309020205020404" pitchFamily="49" charset="0"/>
              </a:rPr>
              <a:t>print_vat</a:t>
            </a:r>
            <a:r>
              <a:rPr lang="en-GB" sz="1800" dirty="0">
                <a:latin typeface="Courier New" panose="02070309020205020404" pitchFamily="49" charset="0"/>
                <a:cs typeface="Courier New" panose="02070309020205020404" pitchFamily="49" charset="0"/>
              </a:rPr>
              <a:t>(</a:t>
            </a:r>
            <a:r>
              <a:rPr lang="en-GB" sz="1800" b="1" dirty="0">
                <a:latin typeface="Courier New" panose="02070309020205020404" pitchFamily="49" charset="0"/>
                <a:cs typeface="Courier New" panose="02070309020205020404" pitchFamily="49" charset="0"/>
              </a:rPr>
              <a:t>*</a:t>
            </a:r>
            <a:r>
              <a:rPr lang="en-GB" sz="1800" dirty="0">
                <a:latin typeface="Courier New" panose="02070309020205020404" pitchFamily="49" charset="0"/>
                <a:cs typeface="Courier New" panose="02070309020205020404" pitchFamily="49" charset="0"/>
              </a:rPr>
              <a:t>, gross=0, </a:t>
            </a:r>
            <a:r>
              <a:rPr lang="en-GB" sz="1800" dirty="0" err="1">
                <a:latin typeface="Courier New" panose="02070309020205020404" pitchFamily="49" charset="0"/>
                <a:cs typeface="Courier New" panose="02070309020205020404" pitchFamily="49" charset="0"/>
              </a:rPr>
              <a:t>vatpc</a:t>
            </a:r>
            <a:r>
              <a:rPr lang="en-GB" sz="1800" dirty="0">
                <a:latin typeface="Courier New" panose="02070309020205020404" pitchFamily="49" charset="0"/>
                <a:cs typeface="Courier New" panose="02070309020205020404" pitchFamily="49" charset="0"/>
              </a:rPr>
              <a:t>=17.5, message='Summary:'):</a:t>
            </a:r>
          </a:p>
          <a:p>
            <a:pPr>
              <a:spcBef>
                <a:spcPct val="0"/>
              </a:spcBef>
            </a:pPr>
            <a:r>
              <a:rPr lang="en-GB" sz="1600" dirty="0">
                <a:latin typeface="Courier New" panose="02070309020205020404" pitchFamily="49" charset="0"/>
                <a:cs typeface="Courier New" panose="02070309020205020404" pitchFamily="49" charset="0"/>
              </a:rPr>
              <a:t>   net = gross/(1 + (</a:t>
            </a:r>
            <a:r>
              <a:rPr lang="en-GB" sz="1600" dirty="0" err="1">
                <a:latin typeface="Courier New" panose="02070309020205020404" pitchFamily="49" charset="0"/>
                <a:cs typeface="Courier New" panose="02070309020205020404" pitchFamily="49" charset="0"/>
              </a:rPr>
              <a:t>vatpc</a:t>
            </a:r>
            <a:r>
              <a:rPr lang="en-GB" sz="1600" dirty="0">
                <a:latin typeface="Courier New" panose="02070309020205020404" pitchFamily="49" charset="0"/>
                <a:cs typeface="Courier New" panose="02070309020205020404" pitchFamily="49" charset="0"/>
              </a:rPr>
              <a:t>/100))</a:t>
            </a:r>
          </a:p>
          <a:p>
            <a:pPr>
              <a:spcBef>
                <a:spcPct val="0"/>
              </a:spcBef>
            </a:pPr>
            <a:r>
              <a:rPr lang="en-GB" sz="1600" dirty="0">
                <a:latin typeface="Courier New" panose="02070309020205020404" pitchFamily="49" charset="0"/>
                <a:cs typeface="Courier New" panose="02070309020205020404" pitchFamily="49" charset="0"/>
              </a:rPr>
              <a:t>   vat = gross - net</a:t>
            </a:r>
          </a:p>
          <a:p>
            <a:pPr>
              <a:spcBef>
                <a:spcPct val="0"/>
              </a:spcBef>
            </a:pPr>
            <a:r>
              <a:rPr lang="en-GB" sz="1600" dirty="0">
                <a:latin typeface="Courier New" panose="02070309020205020404" pitchFamily="49" charset="0"/>
                <a:cs typeface="Courier New" panose="02070309020205020404" pitchFamily="49" charset="0"/>
              </a:rPr>
              <a:t>   print(message, 'Net: {0:5.2f} Vat: {1:5.2f}'.format(net, vat))</a:t>
            </a:r>
          </a:p>
          <a:p>
            <a:pPr>
              <a:spcBef>
                <a:spcPct val="0"/>
              </a:spcBef>
            </a:pPr>
            <a:endParaRPr lang="en-GB" sz="1600" dirty="0">
              <a:latin typeface="Courier New" panose="02070309020205020404" pitchFamily="49" charset="0"/>
              <a:cs typeface="Courier New" panose="02070309020205020404" pitchFamily="49" charset="0"/>
            </a:endParaRPr>
          </a:p>
          <a:p>
            <a:pPr>
              <a:spcBef>
                <a:spcPct val="0"/>
              </a:spcBef>
            </a:pPr>
            <a:r>
              <a:rPr lang="en-GB" sz="1800" dirty="0" err="1">
                <a:latin typeface="Courier New" panose="02070309020205020404" pitchFamily="49" charset="0"/>
                <a:cs typeface="Courier New" panose="02070309020205020404" pitchFamily="49" charset="0"/>
              </a:rPr>
              <a:t>print_vat</a:t>
            </a:r>
            <a:r>
              <a:rPr lang="en-GB" sz="1800" dirty="0">
                <a:latin typeface="Courier New" panose="02070309020205020404" pitchFamily="49" charset="0"/>
                <a:cs typeface="Courier New" panose="02070309020205020404" pitchFamily="49" charset="0"/>
              </a:rPr>
              <a:t>(</a:t>
            </a:r>
            <a:r>
              <a:rPr lang="en-GB" sz="1800" dirty="0" err="1">
                <a:latin typeface="Courier New" panose="02070309020205020404" pitchFamily="49" charset="0"/>
                <a:cs typeface="Courier New" panose="02070309020205020404" pitchFamily="49" charset="0"/>
              </a:rPr>
              <a:t>vatpc</a:t>
            </a:r>
            <a:r>
              <a:rPr lang="en-GB" sz="1800" dirty="0">
                <a:latin typeface="Courier New" panose="02070309020205020404" pitchFamily="49" charset="0"/>
                <a:cs typeface="Courier New" panose="02070309020205020404" pitchFamily="49" charset="0"/>
              </a:rPr>
              <a:t>=15, gross=9.55)</a:t>
            </a:r>
          </a:p>
          <a:p>
            <a:pPr>
              <a:spcBef>
                <a:spcPct val="0"/>
              </a:spcBef>
            </a:pPr>
            <a:r>
              <a:rPr lang="en-GB" sz="1800" dirty="0" err="1">
                <a:latin typeface="Courier New" panose="02070309020205020404" pitchFamily="49" charset="0"/>
                <a:cs typeface="Courier New" panose="02070309020205020404" pitchFamily="49" charset="0"/>
              </a:rPr>
              <a:t>print_vat</a:t>
            </a:r>
            <a:r>
              <a:rPr lang="en-GB" sz="1800" dirty="0">
                <a:latin typeface="Courier New" panose="02070309020205020404" pitchFamily="49" charset="0"/>
                <a:cs typeface="Courier New" panose="02070309020205020404" pitchFamily="49" charset="0"/>
              </a:rPr>
              <a:t>()</a:t>
            </a:r>
          </a:p>
        </p:txBody>
      </p:sp>
      <p:sp>
        <p:nvSpPr>
          <p:cNvPr id="9221" name="Text Box 7"/>
          <p:cNvSpPr txBox="1">
            <a:spLocks noChangeArrowheads="1"/>
          </p:cNvSpPr>
          <p:nvPr/>
        </p:nvSpPr>
        <p:spPr bwMode="auto">
          <a:xfrm>
            <a:off x="4518681" y="3870859"/>
            <a:ext cx="4337050" cy="650875"/>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a:latin typeface="Courier New" panose="02070309020205020404" pitchFamily="49" charset="0"/>
                <a:cs typeface="Courier New" panose="02070309020205020404" pitchFamily="49" charset="0"/>
              </a:rPr>
              <a:t>Summary: Net:  8.30 Vat:  1.25</a:t>
            </a:r>
          </a:p>
          <a:p>
            <a:pPr>
              <a:spcBef>
                <a:spcPct val="0"/>
              </a:spcBef>
            </a:pPr>
            <a:r>
              <a:rPr lang="en-GB" sz="1800" dirty="0">
                <a:latin typeface="Courier New" panose="02070309020205020404" pitchFamily="49" charset="0"/>
                <a:cs typeface="Courier New" panose="02070309020205020404" pitchFamily="49" charset="0"/>
              </a:rPr>
              <a:t>Summary: Net:  0.00 Vat:  0.00</a:t>
            </a:r>
          </a:p>
        </p:txBody>
      </p:sp>
      <p:sp>
        <p:nvSpPr>
          <p:cNvPr id="9223" name="Text Box 9"/>
          <p:cNvSpPr txBox="1">
            <a:spLocks noChangeArrowheads="1"/>
          </p:cNvSpPr>
          <p:nvPr/>
        </p:nvSpPr>
        <p:spPr bwMode="auto">
          <a:xfrm>
            <a:off x="805660" y="5235784"/>
            <a:ext cx="8308975" cy="376238"/>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err="1">
                <a:latin typeface="Courier New" panose="02070309020205020404" pitchFamily="49" charset="0"/>
                <a:cs typeface="Courier New" panose="02070309020205020404" pitchFamily="49" charset="0"/>
              </a:rPr>
              <a:t>print_vat</a:t>
            </a:r>
            <a:r>
              <a:rPr lang="en-GB" sz="1800" dirty="0">
                <a:latin typeface="Courier New" panose="02070309020205020404" pitchFamily="49" charset="0"/>
                <a:cs typeface="Courier New" panose="02070309020205020404" pitchFamily="49" charset="0"/>
              </a:rPr>
              <a:t>(15, 9.55)</a:t>
            </a:r>
          </a:p>
        </p:txBody>
      </p:sp>
      <p:sp>
        <p:nvSpPr>
          <p:cNvPr id="9" name="Text Box 7">
            <a:extLst>
              <a:ext uri="{FF2B5EF4-FFF2-40B4-BE49-F238E27FC236}">
                <a16:creationId xmlns:a16="http://schemas.microsoft.com/office/drawing/2014/main" id="{010A2FBC-C251-4E84-A7DF-9DA3B49DF559}"/>
              </a:ext>
            </a:extLst>
          </p:cNvPr>
          <p:cNvSpPr txBox="1">
            <a:spLocks noChangeArrowheads="1"/>
          </p:cNvSpPr>
          <p:nvPr/>
        </p:nvSpPr>
        <p:spPr bwMode="auto">
          <a:xfrm>
            <a:off x="1522841" y="5629555"/>
            <a:ext cx="9696885" cy="369332"/>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err="1">
                <a:solidFill>
                  <a:srgbClr val="FF0000"/>
                </a:solidFill>
                <a:latin typeface="Courier New" panose="02070309020205020404" pitchFamily="49" charset="0"/>
                <a:cs typeface="Courier New" panose="02070309020205020404" pitchFamily="49" charset="0"/>
              </a:rPr>
              <a:t>TypeError</a:t>
            </a:r>
            <a:r>
              <a:rPr lang="en-GB" sz="1800" dirty="0">
                <a:solidFill>
                  <a:srgbClr val="FF0000"/>
                </a:solidFill>
                <a:latin typeface="Courier New" panose="02070309020205020404" pitchFamily="49" charset="0"/>
                <a:cs typeface="Courier New" panose="02070309020205020404" pitchFamily="49" charset="0"/>
              </a:rPr>
              <a:t>: </a:t>
            </a:r>
            <a:r>
              <a:rPr lang="en-GB" sz="1800" dirty="0" err="1">
                <a:solidFill>
                  <a:srgbClr val="FF0000"/>
                </a:solidFill>
                <a:latin typeface="Courier New" panose="02070309020205020404" pitchFamily="49" charset="0"/>
                <a:cs typeface="Courier New" panose="02070309020205020404" pitchFamily="49" charset="0"/>
              </a:rPr>
              <a:t>print_vat</a:t>
            </a:r>
            <a:r>
              <a:rPr lang="en-GB" sz="1800" dirty="0">
                <a:solidFill>
                  <a:srgbClr val="FF0000"/>
                </a:solidFill>
                <a:latin typeface="Courier New" panose="02070309020205020404" pitchFamily="49" charset="0"/>
                <a:cs typeface="Courier New" panose="02070309020205020404" pitchFamily="49" charset="0"/>
              </a:rPr>
              <a:t>() takes exactly 0 positional arguments (2 given)</a:t>
            </a:r>
          </a:p>
        </p:txBody>
      </p:sp>
    </p:spTree>
    <p:extLst>
      <p:ext uri="{BB962C8B-B14F-4D97-AF65-F5344CB8AC3E}">
        <p14:creationId xmlns:p14="http://schemas.microsoft.com/office/powerpoint/2010/main" val="2150239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pPr eaLnBrk="1" hangingPunct="1"/>
            <a:r>
              <a:rPr lang="en-GB" dirty="0"/>
              <a:t>Unpacking and </a:t>
            </a:r>
            <a:r>
              <a:rPr lang="en-GB" dirty="0" err="1"/>
              <a:t>variadic</a:t>
            </a:r>
            <a:r>
              <a:rPr lang="en-GB" dirty="0"/>
              <a:t> functions</a:t>
            </a:r>
          </a:p>
        </p:txBody>
      </p:sp>
      <p:sp>
        <p:nvSpPr>
          <p:cNvPr id="9219" name="Rectangle 3"/>
          <p:cNvSpPr>
            <a:spLocks noGrp="1" noChangeArrowheads="1"/>
          </p:cNvSpPr>
          <p:nvPr>
            <p:ph idx="1"/>
          </p:nvPr>
        </p:nvSpPr>
        <p:spPr/>
        <p:txBody>
          <a:bodyPr/>
          <a:lstStyle/>
          <a:p>
            <a:r>
              <a:rPr lang="en-GB" b="1" dirty="0"/>
              <a:t>Functions usually have a fixed number of parameters</a:t>
            </a:r>
          </a:p>
          <a:p>
            <a:pPr marL="457200" indent="-230400">
              <a:buFont typeface="Arial" panose="020B0604020202020204" pitchFamily="34" charset="0"/>
              <a:buChar char="•"/>
            </a:pPr>
            <a:r>
              <a:rPr lang="en-GB" sz="1800" i="1" dirty="0"/>
              <a:t>Unpacking</a:t>
            </a:r>
            <a:r>
              <a:rPr lang="en-GB" sz="1800" dirty="0"/>
              <a:t> passes a sequence's elements as single arguments</a:t>
            </a:r>
          </a:p>
          <a:p>
            <a:endParaRPr lang="en-GB" dirty="0"/>
          </a:p>
          <a:p>
            <a:endParaRPr lang="en-GB" dirty="0"/>
          </a:p>
          <a:p>
            <a:endParaRPr lang="en-GB" dirty="0"/>
          </a:p>
          <a:p>
            <a:endParaRPr lang="en-GB" dirty="0"/>
          </a:p>
          <a:p>
            <a:endParaRPr lang="en-GB" dirty="0"/>
          </a:p>
          <a:p>
            <a:r>
              <a:rPr lang="en-GB" b="1" dirty="0" err="1"/>
              <a:t>Variadic</a:t>
            </a:r>
            <a:r>
              <a:rPr lang="en-GB" b="1" dirty="0"/>
              <a:t> functions have a variable number of parameters</a:t>
            </a:r>
          </a:p>
          <a:p>
            <a:pPr marL="457200" indent="-230400">
              <a:buFont typeface="Arial" panose="020B0604020202020204" pitchFamily="34" charset="0"/>
              <a:buChar char="•"/>
            </a:pPr>
            <a:r>
              <a:rPr lang="en-GB" sz="1800" dirty="0"/>
              <a:t>They can be collected into a tuple with a </a:t>
            </a:r>
            <a:r>
              <a:rPr lang="en-GB" sz="1800" dirty="0">
                <a:latin typeface="Courier New"/>
              </a:rPr>
              <a:t>*</a:t>
            </a:r>
            <a:r>
              <a:rPr lang="en-GB" sz="1800" dirty="0"/>
              <a:t> prefix</a:t>
            </a:r>
            <a:endParaRPr lang="en-GB" sz="1800" i="1" dirty="0"/>
          </a:p>
          <a:p>
            <a:pPr lvl="1"/>
            <a:endParaRPr lang="en-GB" i="1" dirty="0"/>
          </a:p>
          <a:p>
            <a:pPr lvl="1"/>
            <a:endParaRPr lang="en-GB" i="1" dirty="0"/>
          </a:p>
          <a:p>
            <a:pPr lvl="1"/>
            <a:endParaRPr lang="en-GB" i="1" dirty="0"/>
          </a:p>
          <a:p>
            <a:pPr lvl="1"/>
            <a:endParaRPr lang="en-GB" i="1" dirty="0"/>
          </a:p>
          <a:p>
            <a:endParaRPr lang="en-GB" i="1" dirty="0"/>
          </a:p>
          <a:p>
            <a:pPr lvl="2"/>
            <a:endParaRPr lang="en-GB" dirty="0"/>
          </a:p>
          <a:p>
            <a:pPr lvl="2"/>
            <a:endParaRPr lang="en-GB" dirty="0"/>
          </a:p>
          <a:p>
            <a:endParaRPr lang="en-GB" dirty="0"/>
          </a:p>
        </p:txBody>
      </p:sp>
      <p:sp>
        <p:nvSpPr>
          <p:cNvPr id="9222" name="Text Box 13"/>
          <p:cNvSpPr txBox="1">
            <a:spLocks noChangeArrowheads="1"/>
          </p:cNvSpPr>
          <p:nvPr/>
        </p:nvSpPr>
        <p:spPr bwMode="auto">
          <a:xfrm>
            <a:off x="809992" y="4875810"/>
            <a:ext cx="7658271" cy="1046163"/>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wrap="squar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a:latin typeface="Courier New"/>
              </a:rPr>
              <a:t>def </a:t>
            </a:r>
            <a:r>
              <a:rPr lang="en-GB" sz="1800" dirty="0" err="1">
                <a:latin typeface="Courier New"/>
              </a:rPr>
              <a:t>my_func</a:t>
            </a:r>
            <a:r>
              <a:rPr lang="en-GB" sz="1800" dirty="0">
                <a:latin typeface="Courier New"/>
              </a:rPr>
              <a:t>(</a:t>
            </a:r>
            <a:r>
              <a:rPr lang="en-GB" sz="1800" dirty="0" err="1">
                <a:latin typeface="Courier New"/>
              </a:rPr>
              <a:t>dir</a:t>
            </a:r>
            <a:r>
              <a:rPr lang="en-GB" sz="1800" dirty="0">
                <a:latin typeface="Courier New"/>
              </a:rPr>
              <a:t>, </a:t>
            </a:r>
            <a:r>
              <a:rPr lang="en-GB" sz="1800" b="1" dirty="0">
                <a:latin typeface="Courier New"/>
              </a:rPr>
              <a:t>*</a:t>
            </a:r>
            <a:r>
              <a:rPr lang="en-GB" sz="1800" dirty="0">
                <a:latin typeface="Courier New"/>
              </a:rPr>
              <a:t>files):</a:t>
            </a:r>
          </a:p>
          <a:p>
            <a:r>
              <a:rPr lang="en-GB" sz="1800" dirty="0">
                <a:latin typeface="Courier New"/>
              </a:rPr>
              <a:t>    print('</a:t>
            </a:r>
            <a:r>
              <a:rPr lang="en-GB" sz="1800" dirty="0" err="1">
                <a:latin typeface="Courier New"/>
              </a:rPr>
              <a:t>dir</a:t>
            </a:r>
            <a:r>
              <a:rPr lang="en-GB" sz="1800" dirty="0">
                <a:latin typeface="Courier New"/>
              </a:rPr>
              <a:t>:', </a:t>
            </a:r>
            <a:r>
              <a:rPr lang="en-GB" sz="1800" dirty="0" err="1">
                <a:latin typeface="Courier New"/>
              </a:rPr>
              <a:t>dir</a:t>
            </a:r>
            <a:r>
              <a:rPr lang="en-GB" sz="1800" dirty="0">
                <a:latin typeface="Courier New"/>
              </a:rPr>
              <a:t>, 'files:', files) </a:t>
            </a:r>
          </a:p>
          <a:p>
            <a:pPr>
              <a:spcBef>
                <a:spcPct val="0"/>
              </a:spcBef>
            </a:pPr>
            <a:r>
              <a:rPr lang="en-GB" sz="800" dirty="0">
                <a:latin typeface="Courier New"/>
              </a:rPr>
              <a:t>    </a:t>
            </a:r>
          </a:p>
          <a:p>
            <a:pPr>
              <a:spcBef>
                <a:spcPct val="0"/>
              </a:spcBef>
            </a:pPr>
            <a:r>
              <a:rPr lang="en-GB" sz="1800" dirty="0" err="1">
                <a:latin typeface="Courier New"/>
              </a:rPr>
              <a:t>my_func</a:t>
            </a:r>
            <a:r>
              <a:rPr lang="en-GB" sz="1800" dirty="0">
                <a:latin typeface="Courier New"/>
              </a:rPr>
              <a:t>('c:/stuff', 'f1.txt', 'f2.txt', 'f3.txt')</a:t>
            </a:r>
          </a:p>
        </p:txBody>
      </p:sp>
      <p:sp>
        <p:nvSpPr>
          <p:cNvPr id="9223" name="Text Box 7"/>
          <p:cNvSpPr txBox="1">
            <a:spLocks noChangeArrowheads="1"/>
          </p:cNvSpPr>
          <p:nvPr/>
        </p:nvSpPr>
        <p:spPr bwMode="auto">
          <a:xfrm>
            <a:off x="1278712" y="5930357"/>
            <a:ext cx="7658271" cy="369887"/>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squar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r>
              <a:rPr lang="en-GB" sz="1800" dirty="0" err="1">
                <a:latin typeface="Courier New"/>
              </a:rPr>
              <a:t>dir</a:t>
            </a:r>
            <a:r>
              <a:rPr lang="en-GB" sz="1800" dirty="0">
                <a:latin typeface="Courier New"/>
              </a:rPr>
              <a:t>: 'c:/stuff', files: ('f1.txt', 'f2.txt', 'f3.txt')</a:t>
            </a:r>
          </a:p>
        </p:txBody>
      </p:sp>
      <p:sp>
        <p:nvSpPr>
          <p:cNvPr id="8" name="Text Box 13"/>
          <p:cNvSpPr txBox="1">
            <a:spLocks noChangeArrowheads="1"/>
          </p:cNvSpPr>
          <p:nvPr/>
        </p:nvSpPr>
        <p:spPr bwMode="auto">
          <a:xfrm>
            <a:off x="809992" y="2152607"/>
            <a:ext cx="6878637" cy="1323439"/>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wrap="squar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a:latin typeface="Courier New"/>
              </a:rPr>
              <a:t>def </a:t>
            </a:r>
            <a:r>
              <a:rPr lang="en-GB" sz="1800" dirty="0" err="1">
                <a:latin typeface="Courier New"/>
              </a:rPr>
              <a:t>my_func</a:t>
            </a:r>
            <a:r>
              <a:rPr lang="en-GB" sz="1800" dirty="0">
                <a:latin typeface="Courier New"/>
              </a:rPr>
              <a:t>(a, b, c):</a:t>
            </a:r>
          </a:p>
          <a:p>
            <a:pPr>
              <a:spcBef>
                <a:spcPct val="0"/>
              </a:spcBef>
            </a:pPr>
            <a:r>
              <a:rPr lang="en-GB" sz="1800" dirty="0">
                <a:latin typeface="Courier New"/>
              </a:rPr>
              <a:t>    print(a, b, c) </a:t>
            </a:r>
          </a:p>
          <a:p>
            <a:pPr>
              <a:spcBef>
                <a:spcPct val="0"/>
              </a:spcBef>
            </a:pPr>
            <a:r>
              <a:rPr lang="en-GB" sz="800" dirty="0">
                <a:latin typeface="Courier New"/>
              </a:rPr>
              <a:t>    </a:t>
            </a:r>
          </a:p>
          <a:p>
            <a:pPr>
              <a:spcBef>
                <a:spcPct val="0"/>
              </a:spcBef>
            </a:pPr>
            <a:r>
              <a:rPr lang="en-GB" sz="1800" dirty="0" err="1">
                <a:latin typeface="Courier New"/>
              </a:rPr>
              <a:t>mytup</a:t>
            </a:r>
            <a:r>
              <a:rPr lang="en-GB" sz="1800" dirty="0">
                <a:latin typeface="Courier New"/>
              </a:rPr>
              <a:t> = 23, 45, 67</a:t>
            </a:r>
          </a:p>
          <a:p>
            <a:pPr>
              <a:spcBef>
                <a:spcPct val="0"/>
              </a:spcBef>
            </a:pPr>
            <a:r>
              <a:rPr lang="en-GB" sz="1800" dirty="0" err="1">
                <a:latin typeface="Courier New"/>
              </a:rPr>
              <a:t>my_func</a:t>
            </a:r>
            <a:r>
              <a:rPr lang="en-GB" sz="1800" dirty="0">
                <a:latin typeface="Courier New"/>
              </a:rPr>
              <a:t>(*</a:t>
            </a:r>
            <a:r>
              <a:rPr lang="en-GB" sz="1800" dirty="0" err="1">
                <a:latin typeface="Courier New"/>
              </a:rPr>
              <a:t>mytup</a:t>
            </a:r>
            <a:r>
              <a:rPr lang="en-GB" sz="1800" dirty="0">
                <a:latin typeface="Courier New"/>
              </a:rPr>
              <a:t>)</a:t>
            </a:r>
          </a:p>
        </p:txBody>
      </p:sp>
      <p:sp>
        <p:nvSpPr>
          <p:cNvPr id="9" name="Text Box 7"/>
          <p:cNvSpPr txBox="1">
            <a:spLocks noChangeArrowheads="1"/>
          </p:cNvSpPr>
          <p:nvPr/>
        </p:nvSpPr>
        <p:spPr bwMode="auto">
          <a:xfrm>
            <a:off x="6426730" y="3291102"/>
            <a:ext cx="1408071" cy="369887"/>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squar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r>
              <a:rPr lang="en-GB" sz="1800" dirty="0">
                <a:latin typeface="Courier New"/>
              </a:rPr>
              <a:t>23 45 67</a:t>
            </a:r>
          </a:p>
        </p:txBody>
      </p:sp>
    </p:spTree>
    <p:extLst>
      <p:ext uri="{BB962C8B-B14F-4D97-AF65-F5344CB8AC3E}">
        <p14:creationId xmlns:p14="http://schemas.microsoft.com/office/powerpoint/2010/main" val="2957144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pPr eaLnBrk="1" hangingPunct="1"/>
            <a:r>
              <a:rPr lang="en-GB"/>
              <a:t>Keyword parameters</a:t>
            </a:r>
          </a:p>
        </p:txBody>
      </p:sp>
      <p:sp>
        <p:nvSpPr>
          <p:cNvPr id="11267" name="Rectangle 3"/>
          <p:cNvSpPr>
            <a:spLocks noGrp="1" noChangeArrowheads="1"/>
          </p:cNvSpPr>
          <p:nvPr>
            <p:ph idx="1"/>
          </p:nvPr>
        </p:nvSpPr>
        <p:spPr/>
        <p:txBody>
          <a:bodyPr/>
          <a:lstStyle/>
          <a:p>
            <a:r>
              <a:rPr lang="en-GB" b="1" dirty="0"/>
              <a:t>Named parameters just look like the key-value pairs of a dictionary</a:t>
            </a:r>
          </a:p>
          <a:p>
            <a:pPr marL="457200" lvl="1" indent="-230400">
              <a:buFont typeface="Arial" panose="020B0604020202020204" pitchFamily="34" charset="0"/>
              <a:buChar char="•"/>
            </a:pPr>
            <a:r>
              <a:rPr lang="en-GB" sz="1800" dirty="0"/>
              <a:t>Because that is what they are</a:t>
            </a:r>
          </a:p>
          <a:p>
            <a:r>
              <a:rPr lang="en-GB" b="1" dirty="0"/>
              <a:t>Prefix a parameter with </a:t>
            </a:r>
            <a:r>
              <a:rPr lang="en-GB" b="1" dirty="0">
                <a:latin typeface="Courier New" panose="02070309020205020404" pitchFamily="49" charset="0"/>
                <a:cs typeface="Courier New" panose="02070309020205020404" pitchFamily="49" charset="0"/>
              </a:rPr>
              <a:t>**</a:t>
            </a:r>
            <a:r>
              <a:rPr lang="en-GB" b="1" dirty="0"/>
              <a:t> to indicate a dictionary</a:t>
            </a:r>
          </a:p>
          <a:p>
            <a:pPr marL="457200" lvl="1" indent="-230400">
              <a:buFont typeface="Arial" panose="020B0604020202020204" pitchFamily="34" charset="0"/>
              <a:buChar char="•"/>
            </a:pPr>
            <a:r>
              <a:rPr lang="en-GB" sz="1800" dirty="0"/>
              <a:t>Since a dictionary is unordered, then so are the parameters</a:t>
            </a:r>
          </a:p>
          <a:p>
            <a:pPr marL="457200" lvl="1" indent="-230400">
              <a:buFont typeface="Arial" panose="020B0604020202020204" pitchFamily="34" charset="0"/>
              <a:buChar char="•"/>
            </a:pPr>
            <a:r>
              <a:rPr lang="en-GB" sz="1800" dirty="0"/>
              <a:t>May only come at the end of a parameter list</a:t>
            </a:r>
          </a:p>
          <a:p>
            <a:pPr lvl="1"/>
            <a:endParaRPr lang="en-GB" dirty="0"/>
          </a:p>
          <a:p>
            <a:pPr lvl="1"/>
            <a:endParaRPr lang="en-GB" sz="800" dirty="0"/>
          </a:p>
          <a:p>
            <a:pPr lvl="1"/>
            <a:endParaRPr lang="en-GB" dirty="0"/>
          </a:p>
          <a:p>
            <a:pPr lvl="1"/>
            <a:endParaRPr lang="en-GB" dirty="0"/>
          </a:p>
          <a:p>
            <a:pPr lvl="1"/>
            <a:endParaRPr lang="en-GB" dirty="0"/>
          </a:p>
          <a:p>
            <a:pPr lvl="1"/>
            <a:endParaRPr lang="en-GB" sz="800" dirty="0"/>
          </a:p>
          <a:p>
            <a:r>
              <a:rPr lang="en-GB" b="1" dirty="0"/>
              <a:t>Use </a:t>
            </a:r>
            <a:r>
              <a:rPr lang="en-GB" b="1" dirty="0">
                <a:latin typeface="Courier New" panose="02070309020205020404" pitchFamily="49" charset="0"/>
                <a:cs typeface="Courier New" panose="02070309020205020404" pitchFamily="49" charset="0"/>
              </a:rPr>
              <a:t>**</a:t>
            </a:r>
            <a:r>
              <a:rPr lang="en-GB" b="1" dirty="0"/>
              <a:t> to unpack caller's parameters from a dictionary</a:t>
            </a:r>
          </a:p>
          <a:p>
            <a:pPr lvl="2"/>
            <a:endParaRPr lang="en-GB" dirty="0"/>
          </a:p>
          <a:p>
            <a:pPr lvl="1"/>
            <a:endParaRPr lang="en-GB" dirty="0"/>
          </a:p>
          <a:p>
            <a:pPr lvl="2">
              <a:buFontTx/>
              <a:buNone/>
            </a:pPr>
            <a:endParaRPr lang="en-GB" dirty="0"/>
          </a:p>
        </p:txBody>
      </p:sp>
      <p:sp>
        <p:nvSpPr>
          <p:cNvPr id="11268" name="Text Box 7"/>
          <p:cNvSpPr txBox="1">
            <a:spLocks noChangeArrowheads="1"/>
          </p:cNvSpPr>
          <p:nvPr/>
        </p:nvSpPr>
        <p:spPr bwMode="auto">
          <a:xfrm>
            <a:off x="1778677" y="4365754"/>
            <a:ext cx="7099300" cy="376238"/>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r>
              <a:rPr lang="en-GB" sz="1800" dirty="0">
                <a:latin typeface="Courier New" panose="02070309020205020404" pitchFamily="49" charset="0"/>
                <a:cs typeface="Courier New" panose="02070309020205020404" pitchFamily="49" charset="0"/>
              </a:rPr>
              <a:t>{'gross': 9.55, 'message': 'Summary', '</a:t>
            </a:r>
            <a:r>
              <a:rPr lang="en-GB" sz="1800" dirty="0" err="1">
                <a:latin typeface="Courier New" panose="02070309020205020404" pitchFamily="49" charset="0"/>
                <a:cs typeface="Courier New" panose="02070309020205020404" pitchFamily="49" charset="0"/>
              </a:rPr>
              <a:t>vatpc</a:t>
            </a:r>
            <a:r>
              <a:rPr lang="en-GB" sz="1800" dirty="0">
                <a:latin typeface="Courier New" panose="02070309020205020404" pitchFamily="49" charset="0"/>
                <a:cs typeface="Courier New" panose="02070309020205020404" pitchFamily="49" charset="0"/>
              </a:rPr>
              <a:t>': 15}</a:t>
            </a:r>
          </a:p>
        </p:txBody>
      </p:sp>
      <p:sp>
        <p:nvSpPr>
          <p:cNvPr id="11269" name="Text Box 8"/>
          <p:cNvSpPr txBox="1">
            <a:spLocks noChangeArrowheads="1"/>
          </p:cNvSpPr>
          <p:nvPr/>
        </p:nvSpPr>
        <p:spPr bwMode="auto">
          <a:xfrm>
            <a:off x="792701" y="3270504"/>
            <a:ext cx="7994650" cy="1046440"/>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wrap="squar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a:latin typeface="Courier New" panose="02070309020205020404" pitchFamily="49" charset="0"/>
                <a:cs typeface="Courier New" panose="02070309020205020404" pitchFamily="49" charset="0"/>
              </a:rPr>
              <a:t>def </a:t>
            </a:r>
            <a:r>
              <a:rPr lang="en-GB" sz="1800" dirty="0" err="1">
                <a:latin typeface="Courier New" panose="02070309020205020404" pitchFamily="49" charset="0"/>
                <a:cs typeface="Courier New" panose="02070309020205020404" pitchFamily="49" charset="0"/>
              </a:rPr>
              <a:t>print_vat</a:t>
            </a:r>
            <a:r>
              <a:rPr lang="en-GB" sz="1800" dirty="0">
                <a:latin typeface="Courier New" panose="02070309020205020404" pitchFamily="49" charset="0"/>
                <a:cs typeface="Courier New" panose="02070309020205020404" pitchFamily="49" charset="0"/>
              </a:rPr>
              <a:t>(</a:t>
            </a:r>
            <a:r>
              <a:rPr lang="en-GB" sz="1800" b="1" dirty="0">
                <a:latin typeface="Courier New" panose="02070309020205020404" pitchFamily="49" charset="0"/>
                <a:cs typeface="Courier New" panose="02070309020205020404" pitchFamily="49" charset="0"/>
              </a:rPr>
              <a:t>**</a:t>
            </a:r>
            <a:r>
              <a:rPr lang="en-GB" sz="1800" b="1" dirty="0" err="1">
                <a:latin typeface="Courier New" panose="02070309020205020404" pitchFamily="49" charset="0"/>
                <a:cs typeface="Courier New" panose="02070309020205020404" pitchFamily="49" charset="0"/>
              </a:rPr>
              <a:t>kwargs</a:t>
            </a:r>
            <a:r>
              <a:rPr lang="en-GB" sz="1800" dirty="0">
                <a:latin typeface="Courier New" panose="02070309020205020404" pitchFamily="49" charset="0"/>
                <a:cs typeface="Courier New" panose="02070309020205020404" pitchFamily="49" charset="0"/>
              </a:rPr>
              <a:t>):</a:t>
            </a:r>
          </a:p>
          <a:p>
            <a:pPr>
              <a:spcBef>
                <a:spcPct val="0"/>
              </a:spcBef>
            </a:pPr>
            <a:r>
              <a:rPr lang="en-GB" sz="1800" dirty="0">
                <a:latin typeface="Courier New" panose="02070309020205020404" pitchFamily="49" charset="0"/>
                <a:cs typeface="Courier New" panose="02070309020205020404" pitchFamily="49" charset="0"/>
              </a:rPr>
              <a:t>   print(</a:t>
            </a:r>
            <a:r>
              <a:rPr lang="en-GB" sz="1800" dirty="0" err="1">
                <a:latin typeface="Courier New" panose="02070309020205020404" pitchFamily="49" charset="0"/>
                <a:cs typeface="Courier New" panose="02070309020205020404" pitchFamily="49" charset="0"/>
              </a:rPr>
              <a:t>kwargs</a:t>
            </a:r>
            <a:r>
              <a:rPr lang="en-GB" sz="1800" dirty="0">
                <a:latin typeface="Courier New" panose="02070309020205020404" pitchFamily="49" charset="0"/>
                <a:cs typeface="Courier New" panose="02070309020205020404" pitchFamily="49" charset="0"/>
              </a:rPr>
              <a:t>)</a:t>
            </a:r>
          </a:p>
          <a:p>
            <a:pPr>
              <a:spcBef>
                <a:spcPct val="0"/>
              </a:spcBef>
            </a:pPr>
            <a:endParaRPr lang="en-GB" sz="800" dirty="0">
              <a:latin typeface="Courier New" panose="02070309020205020404" pitchFamily="49" charset="0"/>
              <a:cs typeface="Courier New" panose="02070309020205020404" pitchFamily="49" charset="0"/>
            </a:endParaRPr>
          </a:p>
          <a:p>
            <a:pPr>
              <a:spcBef>
                <a:spcPct val="0"/>
              </a:spcBef>
            </a:pPr>
            <a:r>
              <a:rPr lang="en-GB" sz="1800" dirty="0" err="1">
                <a:latin typeface="Courier New" panose="02070309020205020404" pitchFamily="49" charset="0"/>
                <a:cs typeface="Courier New" panose="02070309020205020404" pitchFamily="49" charset="0"/>
              </a:rPr>
              <a:t>print_vat</a:t>
            </a:r>
            <a:r>
              <a:rPr lang="en-GB" sz="1800" dirty="0">
                <a:latin typeface="Courier New" panose="02070309020205020404" pitchFamily="49" charset="0"/>
                <a:cs typeface="Courier New" panose="02070309020205020404" pitchFamily="49" charset="0"/>
              </a:rPr>
              <a:t>(</a:t>
            </a:r>
            <a:r>
              <a:rPr lang="en-GB" sz="1800" dirty="0" err="1">
                <a:latin typeface="Courier New" panose="02070309020205020404" pitchFamily="49" charset="0"/>
                <a:cs typeface="Courier New" panose="02070309020205020404" pitchFamily="49" charset="0"/>
              </a:rPr>
              <a:t>vatpc</a:t>
            </a:r>
            <a:r>
              <a:rPr lang="en-GB" sz="1800" dirty="0">
                <a:latin typeface="Courier New" panose="02070309020205020404" pitchFamily="49" charset="0"/>
                <a:cs typeface="Courier New" panose="02070309020205020404" pitchFamily="49" charset="0"/>
              </a:rPr>
              <a:t>=15, gross=9.55, message='Summary')</a:t>
            </a:r>
          </a:p>
        </p:txBody>
      </p:sp>
      <p:sp>
        <p:nvSpPr>
          <p:cNvPr id="11270" name="TextBox 7"/>
          <p:cNvSpPr txBox="1">
            <a:spLocks noChangeArrowheads="1"/>
          </p:cNvSpPr>
          <p:nvPr/>
        </p:nvSpPr>
        <p:spPr bwMode="auto">
          <a:xfrm>
            <a:off x="792701" y="5723558"/>
            <a:ext cx="7994650" cy="646113"/>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wrap="none">
            <a:spAutoFit/>
          </a:bodyPr>
          <a:lstStyle>
            <a:lvl1pPr>
              <a:defRPr sz="1000">
                <a:solidFill>
                  <a:schemeClr val="tx1"/>
                </a:solidFill>
                <a:latin typeface="Arial" charset="0"/>
              </a:defRPr>
            </a:lvl1pPr>
            <a:lvl2pPr marL="742950" indent="-285750">
              <a:defRPr sz="1000">
                <a:solidFill>
                  <a:schemeClr val="tx1"/>
                </a:solidFill>
                <a:latin typeface="Arial" charset="0"/>
              </a:defRPr>
            </a:lvl2pPr>
            <a:lvl3pPr marL="1143000" indent="-228600">
              <a:defRPr sz="1000">
                <a:solidFill>
                  <a:schemeClr val="tx1"/>
                </a:solidFill>
                <a:latin typeface="Arial" charset="0"/>
              </a:defRPr>
            </a:lvl3pPr>
            <a:lvl4pPr marL="1600200" indent="-228600">
              <a:defRPr sz="1000">
                <a:solidFill>
                  <a:schemeClr val="tx1"/>
                </a:solidFill>
                <a:latin typeface="Arial" charset="0"/>
              </a:defRPr>
            </a:lvl4pPr>
            <a:lvl5pPr marL="2057400" indent="-228600">
              <a:defRPr sz="1000">
                <a:solidFill>
                  <a:schemeClr val="tx1"/>
                </a:solidFill>
                <a:latin typeface="Arial" charset="0"/>
              </a:defRPr>
            </a:lvl5pPr>
            <a:lvl6pPr marL="2514600" indent="-228600" eaLnBrk="0" fontAlgn="base" hangingPunct="0">
              <a:spcBef>
                <a:spcPct val="50000"/>
              </a:spcBef>
              <a:spcAft>
                <a:spcPct val="0"/>
              </a:spcAft>
              <a:defRPr sz="1000">
                <a:solidFill>
                  <a:schemeClr val="tx1"/>
                </a:solidFill>
                <a:latin typeface="Arial" charset="0"/>
              </a:defRPr>
            </a:lvl6pPr>
            <a:lvl7pPr marL="2971800" indent="-228600" eaLnBrk="0" fontAlgn="base" hangingPunct="0">
              <a:spcBef>
                <a:spcPct val="50000"/>
              </a:spcBef>
              <a:spcAft>
                <a:spcPct val="0"/>
              </a:spcAft>
              <a:defRPr sz="1000">
                <a:solidFill>
                  <a:schemeClr val="tx1"/>
                </a:solidFill>
                <a:latin typeface="Arial" charset="0"/>
              </a:defRPr>
            </a:lvl7pPr>
            <a:lvl8pPr marL="3429000" indent="-228600" eaLnBrk="0" fontAlgn="base" hangingPunct="0">
              <a:spcBef>
                <a:spcPct val="50000"/>
              </a:spcBef>
              <a:spcAft>
                <a:spcPct val="0"/>
              </a:spcAft>
              <a:defRPr sz="1000">
                <a:solidFill>
                  <a:schemeClr val="tx1"/>
                </a:solidFill>
                <a:latin typeface="Arial" charset="0"/>
              </a:defRPr>
            </a:lvl8pPr>
            <a:lvl9pPr marL="3886200" indent="-228600" eaLnBrk="0" fontAlgn="base" hangingPunct="0">
              <a:spcBef>
                <a:spcPct val="50000"/>
              </a:spcBef>
              <a:spcAft>
                <a:spcPct val="0"/>
              </a:spcAft>
              <a:defRPr sz="1000">
                <a:solidFill>
                  <a:schemeClr val="tx1"/>
                </a:solidFill>
                <a:latin typeface="Arial" charset="0"/>
              </a:defRPr>
            </a:lvl9pPr>
          </a:lstStyle>
          <a:p>
            <a:pPr>
              <a:spcBef>
                <a:spcPct val="0"/>
              </a:spcBef>
            </a:pPr>
            <a:r>
              <a:rPr lang="en-GB" sz="1800" dirty="0" err="1">
                <a:latin typeface="Courier New" panose="02070309020205020404" pitchFamily="49" charset="0"/>
                <a:cs typeface="Courier New" panose="02070309020205020404" pitchFamily="49" charset="0"/>
              </a:rPr>
              <a:t>argsdict</a:t>
            </a:r>
            <a:r>
              <a:rPr lang="en-GB" sz="1800" dirty="0">
                <a:latin typeface="Courier New" panose="02070309020205020404" pitchFamily="49" charset="0"/>
                <a:cs typeface="Courier New" panose="02070309020205020404" pitchFamily="49" charset="0"/>
              </a:rPr>
              <a:t> = </a:t>
            </a:r>
            <a:r>
              <a:rPr lang="en-GB" sz="1800" dirty="0" err="1">
                <a:latin typeface="Courier New" panose="02070309020205020404" pitchFamily="49" charset="0"/>
                <a:cs typeface="Courier New" panose="02070309020205020404" pitchFamily="49" charset="0"/>
              </a:rPr>
              <a:t>dict</a:t>
            </a:r>
            <a:r>
              <a:rPr lang="en-GB" sz="1800" dirty="0">
                <a:latin typeface="Courier New" panose="02070309020205020404" pitchFamily="49" charset="0"/>
                <a:cs typeface="Courier New" panose="02070309020205020404" pitchFamily="49" charset="0"/>
              </a:rPr>
              <a:t>(</a:t>
            </a:r>
            <a:r>
              <a:rPr lang="en-GB" sz="1800" dirty="0" err="1">
                <a:latin typeface="Courier New" panose="02070309020205020404" pitchFamily="49" charset="0"/>
                <a:cs typeface="Courier New" panose="02070309020205020404" pitchFamily="49" charset="0"/>
              </a:rPr>
              <a:t>vatpc</a:t>
            </a:r>
            <a:r>
              <a:rPr lang="en-GB" sz="1800" dirty="0">
                <a:latin typeface="Courier New" panose="02070309020205020404" pitchFamily="49" charset="0"/>
                <a:cs typeface="Courier New" panose="02070309020205020404" pitchFamily="49" charset="0"/>
              </a:rPr>
              <a:t>=15, gross=9.55, message='Summary')</a:t>
            </a:r>
          </a:p>
          <a:p>
            <a:pPr>
              <a:spcBef>
                <a:spcPct val="0"/>
              </a:spcBef>
            </a:pPr>
            <a:r>
              <a:rPr lang="en-GB" sz="1800" dirty="0" err="1">
                <a:latin typeface="Courier New" panose="02070309020205020404" pitchFamily="49" charset="0"/>
                <a:cs typeface="Courier New" panose="02070309020205020404" pitchFamily="49" charset="0"/>
              </a:rPr>
              <a:t>print_vat</a:t>
            </a:r>
            <a:r>
              <a:rPr lang="en-GB" sz="1800" dirty="0">
                <a:latin typeface="Courier New" panose="02070309020205020404" pitchFamily="49" charset="0"/>
                <a:cs typeface="Courier New" panose="02070309020205020404" pitchFamily="49" charset="0"/>
              </a:rPr>
              <a:t>(**</a:t>
            </a:r>
            <a:r>
              <a:rPr lang="en-GB" sz="1800" dirty="0" err="1">
                <a:latin typeface="Courier New" panose="02070309020205020404" pitchFamily="49" charset="0"/>
                <a:cs typeface="Courier New" panose="02070309020205020404" pitchFamily="49" charset="0"/>
              </a:rPr>
              <a:t>argsdict</a:t>
            </a:r>
            <a:r>
              <a:rPr lang="en-GB" sz="18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21111360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861ba5a240904b86632099fc56e12dead204a13"/>
</p:tagLst>
</file>

<file path=ppt/theme/theme1.xml><?xml version="1.0" encoding="utf-8"?>
<a:theme xmlns:a="http://schemas.openxmlformats.org/drawingml/2006/main" name="Master">
  <a:themeElements>
    <a:clrScheme name="QA Branding Custom Colour Set">
      <a:dk1>
        <a:srgbClr val="004050"/>
      </a:dk1>
      <a:lt1>
        <a:srgbClr val="FFFFFF"/>
      </a:lt1>
      <a:dk2>
        <a:srgbClr val="00EDB5"/>
      </a:dk2>
      <a:lt2>
        <a:srgbClr val="FFFFFF"/>
      </a:lt2>
      <a:accent1>
        <a:srgbClr val="004050"/>
      </a:accent1>
      <a:accent2>
        <a:srgbClr val="00EDB5"/>
      </a:accent2>
      <a:accent3>
        <a:srgbClr val="7F007D"/>
      </a:accent3>
      <a:accent4>
        <a:srgbClr val="FF004C"/>
      </a:accent4>
      <a:accent5>
        <a:srgbClr val="F8D237"/>
      </a:accent5>
      <a:accent6>
        <a:srgbClr val="F3612C"/>
      </a:accent6>
      <a:hlink>
        <a:srgbClr val="004050"/>
      </a:hlink>
      <a:folHlink>
        <a:srgbClr val="00EDB5"/>
      </a:folHlink>
    </a:clrScheme>
    <a:fontScheme name="QA Brand Fonts 2019">
      <a:majorFont>
        <a:latin typeface="Krana Fat B"/>
        <a:ea typeface=""/>
        <a:cs typeface=""/>
      </a:majorFont>
      <a:minorFont>
        <a:latin typeface="Montserra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bodyPr vert="horz" lIns="0" tIns="0" rIns="0" bIns="0" rtlCol="0" anchor="t" anchorCtr="0">
        <a:normAutofit/>
      </a:bodyPr>
      <a:lstStyle>
        <a:defPPr algn="l">
          <a:defRPr smtClean="0"/>
        </a:defPPr>
      </a:lstStyle>
    </a:txDef>
  </a:objectDefaults>
  <a:extraClrSchemeLst/>
  <a:extLst>
    <a:ext uri="{05A4C25C-085E-4340-85A3-A5531E510DB2}">
      <thm15:themeFamily xmlns:thm15="http://schemas.microsoft.com/office/thememl/2012/main" name="Trainer Slidedeck Template DRAFT v0.1" id="{7AC1CA74-4441-42CA-9897-72DF6ED83A1A}" vid="{6017FA94-E546-4DB4-BF25-6AABB84AA04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7C9319921AB5D48A79C1CDD69F0ADEE" ma:contentTypeVersion="5" ma:contentTypeDescription="Create a new document." ma:contentTypeScope="" ma:versionID="1c86e08ee19a558daabb270f47811a89">
  <xsd:schema xmlns:xsd="http://www.w3.org/2001/XMLSchema" xmlns:xs="http://www.w3.org/2001/XMLSchema" xmlns:p="http://schemas.microsoft.com/office/2006/metadata/properties" xmlns:ns2="321e98e5-056b-4fbc-983d-5776ac277f1c" xmlns:ns3="8706a4e6-e72b-4885-96ed-b92b99fed295" targetNamespace="http://schemas.microsoft.com/office/2006/metadata/properties" ma:root="true" ma:fieldsID="451e2ea32cc94e31a40865bb33ac54ea" ns2:_="" ns3:_="">
    <xsd:import namespace="321e98e5-056b-4fbc-983d-5776ac277f1c"/>
    <xsd:import namespace="8706a4e6-e72b-4885-96ed-b92b99fed295"/>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21e98e5-056b-4fbc-983d-5776ac277f1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706a4e6-e72b-4885-96ed-b92b99fed295"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8C83D8D-F999-45FE-A88A-C849BE31A77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21e98e5-056b-4fbc-983d-5776ac277f1c"/>
    <ds:schemaRef ds:uri="8706a4e6-e72b-4885-96ed-b92b99fed29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BFC9514-9175-4A03-B094-C99C0E7C1A92}">
  <ds:schemaRefs>
    <ds:schemaRef ds:uri="http://schemas.microsoft.com/office/2006/metadata/properties"/>
    <ds:schemaRef ds:uri="http://schemas.microsoft.com/office/infopath/2007/PartnerControls"/>
    <ds:schemaRef ds:uri="e62fa197-ef17-46ea-98d8-70933178622b"/>
  </ds:schemaRefs>
</ds:datastoreItem>
</file>

<file path=customXml/itemProps3.xml><?xml version="1.0" encoding="utf-8"?>
<ds:datastoreItem xmlns:ds="http://schemas.openxmlformats.org/officeDocument/2006/customXml" ds:itemID="{BD28D40C-D851-4A2A-876D-B5278B90004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1385</TotalTime>
  <Words>4624</Words>
  <Application>Microsoft Office PowerPoint</Application>
  <PresentationFormat>Widescreen</PresentationFormat>
  <Paragraphs>511</Paragraphs>
  <Slides>22</Slides>
  <Notes>22</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22</vt:i4>
      </vt:variant>
    </vt:vector>
  </HeadingPairs>
  <TitlesOfParts>
    <vt:vector size="30" baseType="lpstr">
      <vt:lpstr>Arial</vt:lpstr>
      <vt:lpstr>Krana Fat B</vt:lpstr>
      <vt:lpstr>Montserrat</vt:lpstr>
      <vt:lpstr>Courier New</vt:lpstr>
      <vt:lpstr>Wingdings</vt:lpstr>
      <vt:lpstr>Calibri</vt:lpstr>
      <vt:lpstr>Master</vt:lpstr>
      <vt:lpstr>Bitmap Image</vt:lpstr>
      <vt:lpstr>Python 3 Programming</vt:lpstr>
      <vt:lpstr>PowerPoint Presentation</vt:lpstr>
      <vt:lpstr>Python functions</vt:lpstr>
      <vt:lpstr>Function parameters </vt:lpstr>
      <vt:lpstr>Assigning default values to parameters </vt:lpstr>
      <vt:lpstr>Passing parameters - review</vt:lpstr>
      <vt:lpstr>Enforcing named parameters</vt:lpstr>
      <vt:lpstr>Unpacking and variadic functions</vt:lpstr>
      <vt:lpstr>Keyword parameters</vt:lpstr>
      <vt:lpstr>Returning objects from a function </vt:lpstr>
      <vt:lpstr>Function annotations</vt:lpstr>
      <vt:lpstr>Variables in functions</vt:lpstr>
      <vt:lpstr>Nested functions</vt:lpstr>
      <vt:lpstr>Variables in nested functions</vt:lpstr>
      <vt:lpstr>Function documentation</vt:lpstr>
      <vt:lpstr>Lambda functions</vt:lpstr>
      <vt:lpstr>Lambda as a sort key</vt:lpstr>
      <vt:lpstr>Lambda in re.sub</vt:lpstr>
      <vt:lpstr>PowerPoint Presentation</vt:lpstr>
      <vt:lpstr>More on keyword parameters</vt:lpstr>
      <vt:lpstr>Function attributes</vt:lpstr>
      <vt:lpstr>Function annotation</vt:lpstr>
    </vt:vector>
  </TitlesOfParts>
  <Manager/>
  <Company>QA Ltd</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Singh, Vaishali</dc:creator>
  <cp:keywords/>
  <dc:description/>
  <cp:lastModifiedBy>Cameron, Donald</cp:lastModifiedBy>
  <cp:revision>172</cp:revision>
  <cp:lastPrinted>2019-07-03T09:46:41Z</cp:lastPrinted>
  <dcterms:created xsi:type="dcterms:W3CDTF">2019-09-05T08:17:12Z</dcterms:created>
  <dcterms:modified xsi:type="dcterms:W3CDTF">2024-01-31T23:08:11Z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hapter">
    <vt:lpwstr>1</vt:lpwstr>
  </property>
  <property fmtid="{D5CDD505-2E9C-101B-9397-08002B2CF9AE}" pid="3" name="ContentTypeId">
    <vt:lpwstr>0x01010047C9319921AB5D48A79C1CDD69F0ADEE</vt:lpwstr>
  </property>
  <property fmtid="{D5CDD505-2E9C-101B-9397-08002B2CF9AE}" pid="4" name="BookType">
    <vt:lpwstr>3</vt:lpwstr>
  </property>
  <property fmtid="{D5CDD505-2E9C-101B-9397-08002B2CF9AE}" pid="5" name="MediaServiceImageTags">
    <vt:lpwstr/>
  </property>
</Properties>
</file>